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96923" r:id="rId4"/>
    <p:sldMasterId id="2147514907" r:id="rId5"/>
  </p:sldMasterIdLst>
  <p:notesMasterIdLst>
    <p:notesMasterId r:id="rId30"/>
  </p:notesMasterIdLst>
  <p:handoutMasterIdLst>
    <p:handoutMasterId r:id="rId31"/>
  </p:handoutMasterIdLst>
  <p:sldIdLst>
    <p:sldId id="2147471715" r:id="rId6"/>
    <p:sldId id="2147471716" r:id="rId7"/>
    <p:sldId id="2147471685" r:id="rId8"/>
    <p:sldId id="2147471682" r:id="rId9"/>
    <p:sldId id="2147471691" r:id="rId10"/>
    <p:sldId id="2147471686" r:id="rId11"/>
    <p:sldId id="2147471695" r:id="rId12"/>
    <p:sldId id="2147471704" r:id="rId13"/>
    <p:sldId id="2147471705" r:id="rId14"/>
    <p:sldId id="2147471696" r:id="rId15"/>
    <p:sldId id="2147471693" r:id="rId16"/>
    <p:sldId id="2147471709" r:id="rId17"/>
    <p:sldId id="2147471710" r:id="rId18"/>
    <p:sldId id="2147471711" r:id="rId19"/>
    <p:sldId id="2147471712" r:id="rId20"/>
    <p:sldId id="2147471703" r:id="rId21"/>
    <p:sldId id="2147471718" r:id="rId22"/>
    <p:sldId id="2147471713" r:id="rId23"/>
    <p:sldId id="2147471688" r:id="rId24"/>
    <p:sldId id="2147471717" r:id="rId25"/>
    <p:sldId id="2147471700" r:id="rId26"/>
    <p:sldId id="2147471714" r:id="rId27"/>
    <p:sldId id="2147471701" r:id="rId28"/>
    <p:sldId id="2147471702" r:id="rId29"/>
  </p:sldIdLst>
  <p:sldSz cx="12192000" cy="6858000"/>
  <p:notesSz cx="6667500" cy="99044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Helvetic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Helvetic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Helvetic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Helvetic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Helvetica" pitchFamily="34" charset="0"/>
        <a:ea typeface="+mn-ea"/>
        <a:cs typeface="Arial" charset="0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Helvetica" pitchFamily="34" charset="0"/>
        <a:ea typeface="+mn-ea"/>
        <a:cs typeface="Arial" charset="0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Helvetica" pitchFamily="34" charset="0"/>
        <a:ea typeface="+mn-ea"/>
        <a:cs typeface="Arial" charset="0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Helvetica" pitchFamily="34" charset="0"/>
        <a:ea typeface="+mn-ea"/>
        <a:cs typeface="Arial" charset="0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Helvetic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58" userDrawn="1">
          <p15:clr>
            <a:srgbClr val="A4A3A4"/>
          </p15:clr>
        </p15:guide>
        <p15:guide id="2" orient="horz" pos="1752" userDrawn="1">
          <p15:clr>
            <a:srgbClr val="A4A3A4"/>
          </p15:clr>
        </p15:guide>
        <p15:guide id="4" pos="756" userDrawn="1">
          <p15:clr>
            <a:srgbClr val="A4A3A4"/>
          </p15:clr>
        </p15:guide>
        <p15:guide id="5" pos="608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BC05EF-EE33-5F45-62AB-8D0F7992CD23}" name="Matilde Topa" initials="MT" userId="S::matilde.topa@unimi.it::8fe21ca1-e443-4476-acea-11b7d492f47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erta_dambrosio" initials="" lastIdx="10" clrIdx="0"/>
  <p:cmAuthor id="1" name="Elisabetta Degasperi" initials="ED" lastIdx="1" clrIdx="1">
    <p:extLst>
      <p:ext uri="{19B8F6BF-5375-455C-9EA6-DF929625EA0E}">
        <p15:presenceInfo xmlns:p15="http://schemas.microsoft.com/office/powerpoint/2012/main" userId="d0b9dab1aed3bc78" providerId="Windows Live"/>
      </p:ext>
    </p:extLst>
  </p:cmAuthor>
  <p:cmAuthor id="2" name="Gian Eugenio Tontini" initials="GET" lastIdx="5" clrIdx="2">
    <p:extLst>
      <p:ext uri="{19B8F6BF-5375-455C-9EA6-DF929625EA0E}">
        <p15:presenceInfo xmlns:p15="http://schemas.microsoft.com/office/powerpoint/2012/main" userId="S::gianeugenio.tontini@unimi.it::5111efe8-05c8-47cc-aa95-182dd99ce242" providerId="AD"/>
      </p:ext>
    </p:extLst>
  </p:cmAuthor>
  <p:cmAuthor id="3" name="Matilde Topa" initials="MT" lastIdx="10" clrIdx="3">
    <p:extLst>
      <p:ext uri="{19B8F6BF-5375-455C-9EA6-DF929625EA0E}">
        <p15:presenceInfo xmlns:p15="http://schemas.microsoft.com/office/powerpoint/2012/main" userId="S::matilde.topa@unimi.it::8fe21ca1-e443-4476-acea-11b7d492f47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A3B9"/>
    <a:srgbClr val="F9A8A2"/>
    <a:srgbClr val="51A346"/>
    <a:srgbClr val="648AA7"/>
    <a:srgbClr val="DFCAC7"/>
    <a:srgbClr val="ECF5E7"/>
    <a:srgbClr val="9F726A"/>
    <a:srgbClr val="CDAEA9"/>
    <a:srgbClr val="C5E0B4"/>
    <a:srgbClr val="F1A7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Stile scuro 2 - Colore 5/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660B408-B3CF-4A94-85FC-2B1E0A45F4A2}" styleName="Stile scuro 2 - Colore 1/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Stile medio 3 - Color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–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Light Style 1 –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5033" autoAdjust="0"/>
  </p:normalViewPr>
  <p:slideViewPr>
    <p:cSldViewPr snapToGrid="0">
      <p:cViewPr varScale="1">
        <p:scale>
          <a:sx n="48" d="100"/>
          <a:sy n="48" d="100"/>
        </p:scale>
        <p:origin x="67" y="806"/>
      </p:cViewPr>
      <p:guideLst>
        <p:guide orient="horz" pos="3158"/>
        <p:guide orient="horz" pos="1752"/>
        <p:guide pos="756"/>
        <p:guide pos="60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242"/>
    </p:cViewPr>
  </p:sorterViewPr>
  <p:notesViewPr>
    <p:cSldViewPr snapToGrid="0">
      <p:cViewPr varScale="1">
        <p:scale>
          <a:sx n="79" d="100"/>
          <a:sy n="79" d="100"/>
        </p:scale>
        <p:origin x="-1944" y="-102"/>
      </p:cViewPr>
      <p:guideLst>
        <p:guide orient="horz" pos="312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abri\Desktop\DB%2020250609\grafici.od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abri\Desktop\DB%2020250609\grafici.ods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abri\Desktop\DB%2020250609\grafici.od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it-IT" sz="1200" dirty="0">
                <a:solidFill>
                  <a:schemeClr val="tx1"/>
                </a:solidFill>
              </a:rPr>
              <a:t>Total score </a:t>
            </a:r>
          </a:p>
        </c:rich>
      </c:tx>
      <c:layout>
        <c:manualLayout>
          <c:xMode val="edge"/>
          <c:yMode val="edge"/>
          <c:x val="0.32109099199704916"/>
          <c:y val="7.75763281841112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9F726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D6B-479C-9981-F9380D7BB77B}"/>
              </c:ext>
            </c:extLst>
          </c:dPt>
          <c:dPt>
            <c:idx val="1"/>
            <c:bubble3D val="0"/>
            <c:explosion val="1"/>
            <c:spPr>
              <a:solidFill>
                <a:srgbClr val="CDAEA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D6B-479C-9981-F9380D7BB77B}"/>
              </c:ext>
            </c:extLst>
          </c:dPt>
          <c:dLbls>
            <c:dLbl>
              <c:idx val="0"/>
              <c:layout>
                <c:manualLayout>
                  <c:x val="-0.20501890824453906"/>
                  <c:y val="2.862421974752786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6B-479C-9981-F9380D7BB77B}"/>
                </c:ext>
              </c:extLst>
            </c:dLbl>
            <c:dLbl>
              <c:idx val="1"/>
              <c:layout>
                <c:manualLayout>
                  <c:x val="0.19061370694602928"/>
                  <c:y val="-2.8627921793537635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6B-479C-9981-F9380D7BB77B}"/>
                </c:ext>
              </c:extLst>
            </c:dLbl>
            <c:spPr>
              <a:solidFill>
                <a:schemeClr val="lt1"/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eparator>;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Sheet1!$B$7:$B$8</c:f>
              <c:strCache>
                <c:ptCount val="2"/>
                <c:pt idx="0">
                  <c:v>&lt;3</c:v>
                </c:pt>
                <c:pt idx="1">
                  <c:v>≥3</c:v>
                </c:pt>
              </c:strCache>
            </c:strRef>
          </c:cat>
          <c:val>
            <c:numRef>
              <c:f>Sheet1!$C$7:$C$8</c:f>
              <c:numCache>
                <c:formatCode>General</c:formatCode>
                <c:ptCount val="2"/>
                <c:pt idx="0">
                  <c:v>44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6B-479C-9981-F9380D7BB77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36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200" dirty="0" err="1">
                <a:solidFill>
                  <a:schemeClr val="tx1"/>
                </a:solidFill>
              </a:rPr>
              <a:t>Peripheral</a:t>
            </a:r>
            <a:r>
              <a:rPr lang="it-IT" sz="1200" dirty="0">
                <a:solidFill>
                  <a:schemeClr val="tx1"/>
                </a:solidFill>
              </a:rPr>
              <a:t> subscore</a:t>
            </a:r>
          </a:p>
        </c:rich>
      </c:tx>
      <c:layout>
        <c:manualLayout>
          <c:xMode val="edge"/>
          <c:yMode val="edge"/>
          <c:x val="0.18093002535302574"/>
          <c:y val="7.75763281841112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pieChart>
        <c:varyColors val="1"/>
        <c:ser>
          <c:idx val="0"/>
          <c:order val="0"/>
          <c:spPr>
            <a:solidFill>
              <a:srgbClr val="C5E0B4"/>
            </a:solidFill>
          </c:spPr>
          <c:dPt>
            <c:idx val="0"/>
            <c:bubble3D val="0"/>
            <c:spPr>
              <a:solidFill>
                <a:srgbClr val="51A34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1A7-48FB-83CB-8825C6D7F0E6}"/>
              </c:ext>
            </c:extLst>
          </c:dPt>
          <c:dPt>
            <c:idx val="1"/>
            <c:bubble3D val="0"/>
            <c:spPr>
              <a:solidFill>
                <a:srgbClr val="C5E0B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1A7-48FB-83CB-8825C6D7F0E6}"/>
              </c:ext>
            </c:extLst>
          </c:dPt>
          <c:dLbls>
            <c:dLbl>
              <c:idx val="0"/>
              <c:layout>
                <c:manualLayout>
                  <c:x val="-0.20163123185518531"/>
                  <c:y val="-0.1223599688892990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1A7-48FB-83CB-8825C6D7F0E6}"/>
                </c:ext>
              </c:extLst>
            </c:dLbl>
            <c:dLbl>
              <c:idx val="1"/>
              <c:layout>
                <c:manualLayout>
                  <c:x val="0.23588856511556036"/>
                  <c:y val="0.1080098755760281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1A7-48FB-83CB-8825C6D7F0E6}"/>
                </c:ext>
              </c:extLst>
            </c:dLbl>
            <c:spPr>
              <a:solidFill>
                <a:schemeClr val="lt1"/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eparator>;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Sheet1!$H$9:$H$10</c:f>
              <c:strCache>
                <c:ptCount val="2"/>
                <c:pt idx="0">
                  <c:v>&lt;2</c:v>
                </c:pt>
                <c:pt idx="1">
                  <c:v>≥2</c:v>
                </c:pt>
              </c:strCache>
            </c:strRef>
          </c:cat>
          <c:val>
            <c:numRef>
              <c:f>Sheet1!$I$9:$I$10</c:f>
              <c:numCache>
                <c:formatCode>General</c:formatCode>
                <c:ptCount val="2"/>
                <c:pt idx="0">
                  <c:v>58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1A7-48FB-83CB-8825C6D7F0E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36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F5F5F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51A346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6A87-487C-BE01-A2436833867A}"/>
              </c:ext>
            </c:extLst>
          </c:dPt>
          <c:dPt>
            <c:idx val="1"/>
            <c:invertIfNegative val="0"/>
            <c:bubble3D val="0"/>
            <c:spPr>
              <a:solidFill>
                <a:srgbClr val="51A346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6A87-487C-BE01-A2436833867A}"/>
              </c:ext>
            </c:extLst>
          </c:dPt>
          <c:dPt>
            <c:idx val="2"/>
            <c:invertIfNegative val="0"/>
            <c:bubble3D val="0"/>
            <c:spPr>
              <a:solidFill>
                <a:srgbClr val="51A346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6A87-487C-BE01-A2436833867A}"/>
              </c:ext>
            </c:extLst>
          </c:dPt>
          <c:dPt>
            <c:idx val="3"/>
            <c:invertIfNegative val="0"/>
            <c:bubble3D val="0"/>
            <c:spPr>
              <a:solidFill>
                <a:srgbClr val="9F726A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4-6A87-487C-BE01-A2436833867A}"/>
              </c:ext>
            </c:extLst>
          </c:dPt>
          <c:dPt>
            <c:idx val="4"/>
            <c:invertIfNegative val="0"/>
            <c:bubble3D val="0"/>
            <c:spPr>
              <a:solidFill>
                <a:srgbClr val="9F726A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6A87-487C-BE01-A2436833867A}"/>
              </c:ext>
            </c:extLst>
          </c:dPt>
          <c:dPt>
            <c:idx val="5"/>
            <c:invertIfNegative val="0"/>
            <c:bubble3D val="0"/>
            <c:spPr>
              <a:solidFill>
                <a:srgbClr val="9F726A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6-6A87-487C-BE01-A243683386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total!$B$9:$B$14</c:f>
              <c:strCache>
                <c:ptCount val="6"/>
                <c:pt idx="0">
                  <c:v>1. Joint             Swelling</c:v>
                </c:pt>
                <c:pt idx="1">
                  <c:v>2. Dactilits</c:v>
                </c:pt>
                <c:pt idx="2">
                  <c:v>3. Heels Enthesitis</c:v>
                </c:pt>
                <c:pt idx="3">
                  <c:v>4. Back pain         &gt;3 m</c:v>
                </c:pt>
                <c:pt idx="4">
                  <c:v>5. Back pain        at rest</c:v>
                </c:pt>
                <c:pt idx="5">
                  <c:v>6. Back pain         at night</c:v>
                </c:pt>
              </c:strCache>
            </c:strRef>
          </c:cat>
          <c:val>
            <c:numRef>
              <c:f>total!$C$9:$C$14</c:f>
              <c:numCache>
                <c:formatCode>General</c:formatCode>
                <c:ptCount val="6"/>
                <c:pt idx="0">
                  <c:v>54</c:v>
                </c:pt>
                <c:pt idx="1">
                  <c:v>9</c:v>
                </c:pt>
                <c:pt idx="2">
                  <c:v>47</c:v>
                </c:pt>
                <c:pt idx="3">
                  <c:v>39</c:v>
                </c:pt>
                <c:pt idx="4">
                  <c:v>64</c:v>
                </c:pt>
                <c:pt idx="5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87-487C-BE01-A243683386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0825967"/>
        <c:axId val="880825487"/>
      </c:barChart>
      <c:valAx>
        <c:axId val="880825487"/>
        <c:scaling>
          <c:orientation val="minMax"/>
        </c:scaling>
        <c:delete val="1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it-IT"/>
                  <a:t>Number of positive responses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880825967"/>
        <c:crosses val="autoZero"/>
        <c:crossBetween val="between"/>
      </c:valAx>
      <c:catAx>
        <c:axId val="88082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8" cap="flat">
            <a:solidFill>
              <a:srgbClr val="D9D9D9"/>
            </a:solidFill>
            <a:prstDash val="solid"/>
            <a:round/>
          </a:ln>
        </c:spPr>
        <c:crossAx val="880825487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9528" cap="flat">
      <a:solidFill>
        <a:srgbClr val="D9D9D9"/>
      </a:solidFill>
      <a:prstDash val="solid"/>
      <a:round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GB" sz="1000" b="0" i="0" u="none" strike="noStrike" kern="1200" baseline="0">
          <a:solidFill>
            <a:schemeClr val="tx1"/>
          </a:solidFill>
          <a:latin typeface="Aptos Narrow"/>
        </a:defRPr>
      </a:pPr>
      <a:endParaRPr lang="it-IT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5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latin typeface="Times" pitchFamily="18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765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7663" cy="495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  <a:cs typeface="+mn-cs"/>
              </a:defRPr>
            </a:lvl1pPr>
          </a:lstStyle>
          <a:p>
            <a:pPr>
              <a:defRPr/>
            </a:pPr>
            <a:fld id="{3A49540D-1935-40E8-939C-CC0CE632A6F6}" type="datetime1">
              <a:rPr lang="de-DE"/>
              <a:pPr>
                <a:defRPr/>
              </a:pPr>
              <a:t>18.04.2026</a:t>
            </a:fld>
            <a:endParaRPr lang="it-IT"/>
          </a:p>
        </p:txBody>
      </p:sp>
      <p:sp>
        <p:nvSpPr>
          <p:cNvPr id="5765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7525"/>
            <a:ext cx="2887663" cy="495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3" tIns="45716" rIns="91433" bIns="45716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latin typeface="Times" pitchFamily="18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765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07525"/>
            <a:ext cx="2887663" cy="495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3" tIns="45716" rIns="91433" bIns="45716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2C3D5856-205B-4147-8101-A8502746CB37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5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838" y="0"/>
            <a:ext cx="2887662" cy="495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18" charset="0"/>
                <a:cs typeface="+mn-cs"/>
              </a:defRPr>
            </a:lvl1pPr>
          </a:lstStyle>
          <a:p>
            <a:pPr>
              <a:defRPr/>
            </a:pPr>
            <a:fld id="{27E065A8-285D-448B-AB6F-CDBBAD10F5C0}" type="datetime1">
              <a:rPr lang="de-DE"/>
              <a:pPr>
                <a:defRPr/>
              </a:pPr>
              <a:t>18.04.2026</a:t>
            </a:fld>
            <a:endParaRPr lang="de-DE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" y="739775"/>
            <a:ext cx="6610350" cy="3717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05350"/>
            <a:ext cx="4889500" cy="4459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Klicken Sie, um die Formate des Vorlagentextes zu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887663" cy="495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3" tIns="45716" rIns="91433" bIns="45716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838" y="9409113"/>
            <a:ext cx="2887662" cy="495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3" tIns="45716" rIns="91433" bIns="45716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fld id="{2ED93A3A-7A73-487B-B4DD-8D02BC553026}" type="slidenum">
              <a:rPr lang="de-DE" altLang="it-IT"/>
              <a:pPr>
                <a:defRPr/>
              </a:pPr>
              <a:t>‹N›</a:t>
            </a:fld>
            <a:endParaRPr lang="de-DE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7E065A8-285D-448B-AB6F-CDBBAD10F5C0}" type="datetime1">
              <a:rPr lang="de-DE" smtClean="0"/>
              <a:pPr>
                <a:defRPr/>
              </a:pPr>
              <a:t>18.04.2026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D93A3A-7A73-487B-B4DD-8D02BC553026}" type="slidenum">
              <a:rPr lang="de-DE" altLang="it-IT" smtClean="0"/>
              <a:pPr>
                <a:defRPr/>
              </a:pPr>
              <a:t>1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1342732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7E065A8-285D-448B-AB6F-CDBBAD10F5C0}" type="datetime1">
              <a:rPr lang="de-DE" smtClean="0"/>
              <a:pPr>
                <a:defRPr/>
              </a:pPr>
              <a:t>18.04.2026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D93A3A-7A73-487B-B4DD-8D02BC553026}" type="slidenum">
              <a:rPr lang="de-DE" altLang="it-IT" smtClean="0"/>
              <a:pPr>
                <a:defRPr/>
              </a:pPr>
              <a:t>5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3433753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FDR significa </a:t>
            </a:r>
            <a:r>
              <a:rPr lang="it-IT" i="1" dirty="0"/>
              <a:t>False Discovery Rate</a:t>
            </a:r>
            <a:r>
              <a:rPr lang="it-IT" dirty="0"/>
              <a:t>, ovvero tasso di falsi positivi. È una correzione statistica che si applica quando si eseguono più test contemporaneamente, per ridurre il rischio di considerare significativi risultati che in realtà sono dovuti al caso.</a:t>
            </a:r>
            <a:br>
              <a:rPr lang="it-IT" dirty="0"/>
            </a:br>
            <a:r>
              <a:rPr lang="it-IT" dirty="0"/>
              <a:t>In pratica, mentre il valore </a:t>
            </a:r>
            <a:r>
              <a:rPr lang="it-IT" i="1" dirty="0"/>
              <a:t>p</a:t>
            </a:r>
            <a:r>
              <a:rPr lang="it-IT" dirty="0"/>
              <a:t> indica la probabilità grezza che un risultato sia casuale, il valore </a:t>
            </a:r>
            <a:r>
              <a:rPr lang="it-IT" i="1" dirty="0" err="1"/>
              <a:t>p_FDR</a:t>
            </a:r>
            <a:r>
              <a:rPr lang="it-IT" dirty="0"/>
              <a:t> la corregge tenendo conto dei confronti multipli.</a:t>
            </a:r>
            <a:br>
              <a:rPr lang="it-IT" dirty="0"/>
            </a:br>
            <a:r>
              <a:rPr lang="it-IT" dirty="0"/>
              <a:t>Nel nostro caso, dopo la correzione FDR, nessuna delle correlazioni è risultata statisticamente significativa — questo indica che le associazioni osservate sono solo tendenze e non risultati robusti.”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7E065A8-285D-448B-AB6F-CDBBAD10F5C0}" type="datetime1">
              <a:rPr lang="de-DE" smtClean="0"/>
              <a:pPr>
                <a:defRPr/>
              </a:pPr>
              <a:t>18.04.2026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D93A3A-7A73-487B-B4DD-8D02BC553026}" type="slidenum">
              <a:rPr lang="de-DE" altLang="it-IT" smtClean="0"/>
              <a:pPr>
                <a:defRPr/>
              </a:pPr>
              <a:t>7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617283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7E065A8-285D-448B-AB6F-CDBBAD10F5C0}" type="datetime1">
              <a:rPr lang="de-DE" smtClean="0"/>
              <a:pPr>
                <a:defRPr/>
              </a:pPr>
              <a:t>18.04.2026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D93A3A-7A73-487B-B4DD-8D02BC553026}" type="slidenum">
              <a:rPr lang="de-DE" altLang="it-IT" smtClean="0"/>
              <a:pPr>
                <a:defRPr/>
              </a:pPr>
              <a:t>8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1483940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C2729-06CC-8F6D-B97E-553DABF38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EC2F21-E502-700A-647A-7E87E49531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2F420E-69A7-261F-1B08-B9F288BF73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FDR significa </a:t>
            </a:r>
            <a:r>
              <a:rPr lang="it-IT" i="1" dirty="0"/>
              <a:t>False Discovery Rate</a:t>
            </a:r>
            <a:r>
              <a:rPr lang="it-IT" dirty="0"/>
              <a:t>, ovvero tasso di falsi positivi. È una correzione statistica che si applica quando si eseguono più test contemporaneamente, per ridurre il rischio di considerare significativi risultati che in realtà sono dovuti al caso.</a:t>
            </a:r>
            <a:br>
              <a:rPr lang="it-IT" dirty="0"/>
            </a:br>
            <a:r>
              <a:rPr lang="it-IT" dirty="0"/>
              <a:t>In pratica, mentre il valore </a:t>
            </a:r>
            <a:r>
              <a:rPr lang="it-IT" i="1" dirty="0"/>
              <a:t>p</a:t>
            </a:r>
            <a:r>
              <a:rPr lang="it-IT" dirty="0"/>
              <a:t> indica la probabilità grezza che un risultato sia casuale, il valore </a:t>
            </a:r>
            <a:r>
              <a:rPr lang="it-IT" i="1" dirty="0" err="1"/>
              <a:t>p_FDR</a:t>
            </a:r>
            <a:r>
              <a:rPr lang="it-IT" dirty="0"/>
              <a:t> la corregge tenendo conto dei confronti multipli.</a:t>
            </a:r>
            <a:br>
              <a:rPr lang="it-IT" dirty="0"/>
            </a:br>
            <a:r>
              <a:rPr lang="it-IT" dirty="0"/>
              <a:t>Nel nostro caso, dopo la correzione FDR, nessuna delle correlazioni è risultata statisticamente significativa — questo indica che le associazioni osservate sono solo tendenze e non risultati robusti.”</a:t>
            </a:r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E06263C4-33C9-F3BE-F46F-52F49203C46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0E10FC-3656-0313-CA6D-9A1C5EED6BC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7E065A8-285D-448B-AB6F-CDBBAD10F5C0}" type="datetime1">
              <a:rPr lang="de-DE" smtClean="0"/>
              <a:pPr>
                <a:defRPr/>
              </a:pPr>
              <a:t>18.04.2026</a:t>
            </a:fld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5DB50-AA5F-9CE9-55EF-EC24A709C6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D93A3A-7A73-487B-B4DD-8D02BC553026}" type="slidenum">
              <a:rPr lang="de-DE" altLang="it-IT" smtClean="0"/>
              <a:pPr>
                <a:defRPr/>
              </a:pPr>
              <a:t>20</a:t>
            </a:fld>
            <a:endParaRPr lang="de-DE" altLang="it-IT"/>
          </a:p>
        </p:txBody>
      </p:sp>
    </p:spTree>
    <p:extLst>
      <p:ext uri="{BB962C8B-B14F-4D97-AF65-F5344CB8AC3E}">
        <p14:creationId xmlns:p14="http://schemas.microsoft.com/office/powerpoint/2010/main" val="2815217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 userDrawn="1"/>
        </p:nvSpPr>
        <p:spPr bwMode="gray">
          <a:xfrm>
            <a:off x="6094413" y="1530350"/>
            <a:ext cx="166687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2147483646 w 94692"/>
              <a:gd name="T5" fmla="*/ 0 h 3865545"/>
              <a:gd name="T6" fmla="*/ 2147483646 w 94692"/>
              <a:gd name="T7" fmla="*/ 124213 h 3865545"/>
              <a:gd name="T8" fmla="*/ 0 w 94692"/>
              <a:gd name="T9" fmla="*/ 124213 h 3865545"/>
              <a:gd name="T10" fmla="*/ 0 w 94692"/>
              <a:gd name="T11" fmla="*/ 124213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hlink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endParaRPr lang="en-US" sz="1659">
              <a:cs typeface="Arial" panose="020B0604020202020204" pitchFamily="34" charset="0"/>
            </a:endParaRPr>
          </a:p>
        </p:txBody>
      </p:sp>
      <p:sp>
        <p:nvSpPr>
          <p:cNvPr id="48130" name="Title Placeholder 1"/>
          <p:cNvSpPr>
            <a:spLocks noGrp="1"/>
          </p:cNvSpPr>
          <p:nvPr>
            <p:ph type="ctrTitle"/>
          </p:nvPr>
        </p:nvSpPr>
        <p:spPr>
          <a:xfrm>
            <a:off x="548218" y="2194560"/>
            <a:ext cx="5545666" cy="1463040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3793">
                <a:solidFill>
                  <a:schemeClr val="accent1"/>
                </a:solidFill>
              </a:defRPr>
            </a:lvl1pPr>
          </a:lstStyle>
          <a:p>
            <a:pPr lvl="0"/>
            <a:r>
              <a:rPr lang="it-IT" noProof="0"/>
              <a:t>Fare clic per modificare lo stile del titolo</a:t>
            </a:r>
            <a:endParaRPr lang="en-US" noProof="0" dirty="0"/>
          </a:p>
        </p:txBody>
      </p:sp>
      <p:sp>
        <p:nvSpPr>
          <p:cNvPr id="48131" name="Text Placeholder 2"/>
          <p:cNvSpPr>
            <a:spLocks noGrp="1"/>
          </p:cNvSpPr>
          <p:nvPr>
            <p:ph type="subTitle" idx="1"/>
          </p:nvPr>
        </p:nvSpPr>
        <p:spPr>
          <a:xfrm>
            <a:off x="548218" y="3702050"/>
            <a:ext cx="5545666" cy="2746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659">
                <a:solidFill>
                  <a:schemeClr val="tx1"/>
                </a:solidFill>
              </a:defRPr>
            </a:lvl1pPr>
          </a:lstStyle>
          <a:p>
            <a:pPr lvl="0"/>
            <a:r>
              <a:rPr lang="it-IT" noProof="0"/>
              <a:t>Fare clic per modificare lo stile del sottotitolo dello schema</a:t>
            </a:r>
            <a:endParaRPr 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547688" y="4021138"/>
            <a:ext cx="5546725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eaLnBrk="1" hangingPunct="1">
              <a:defRPr b="0">
                <a:solidFill>
                  <a:srgbClr val="070605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it-IT"/>
              <a:t>Date</a:t>
            </a:r>
          </a:p>
        </p:txBody>
      </p: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633" y="1143000"/>
            <a:ext cx="5428800" cy="63976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844" b="1"/>
            </a:lvl1pPr>
            <a:lvl2pPr marL="541873" indent="0">
              <a:buNone/>
              <a:defRPr sz="2370" b="1"/>
            </a:lvl2pPr>
            <a:lvl3pPr marL="1083747" indent="0">
              <a:buNone/>
              <a:defRPr sz="2133" b="1"/>
            </a:lvl3pPr>
            <a:lvl4pPr marL="1625620" indent="0">
              <a:buNone/>
              <a:defRPr sz="1896" b="1"/>
            </a:lvl4pPr>
            <a:lvl5pPr marL="2167494" indent="0">
              <a:buNone/>
              <a:defRPr sz="1896" b="1"/>
            </a:lvl5pPr>
            <a:lvl6pPr marL="2709367" indent="0">
              <a:buNone/>
              <a:defRPr sz="1896" b="1"/>
            </a:lvl6pPr>
            <a:lvl7pPr marL="3251241" indent="0">
              <a:buNone/>
              <a:defRPr sz="1896" b="1"/>
            </a:lvl7pPr>
            <a:lvl8pPr marL="3793114" indent="0">
              <a:buNone/>
              <a:defRPr sz="1896" b="1"/>
            </a:lvl8pPr>
            <a:lvl9pPr marL="4334988" indent="0">
              <a:buNone/>
              <a:defRPr sz="1896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5200" y="1143000"/>
            <a:ext cx="5428800" cy="63976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844" b="1"/>
            </a:lvl1pPr>
            <a:lvl2pPr marL="541873" indent="0">
              <a:buNone/>
              <a:defRPr sz="2370" b="1"/>
            </a:lvl2pPr>
            <a:lvl3pPr marL="1083747" indent="0">
              <a:buNone/>
              <a:defRPr sz="2133" b="1"/>
            </a:lvl3pPr>
            <a:lvl4pPr marL="1625620" indent="0">
              <a:buNone/>
              <a:defRPr sz="1896" b="1"/>
            </a:lvl4pPr>
            <a:lvl5pPr marL="2167494" indent="0">
              <a:buNone/>
              <a:defRPr sz="1896" b="1"/>
            </a:lvl5pPr>
            <a:lvl6pPr marL="2709367" indent="0">
              <a:buNone/>
              <a:defRPr sz="1896" b="1"/>
            </a:lvl6pPr>
            <a:lvl7pPr marL="3251241" indent="0">
              <a:buNone/>
              <a:defRPr sz="1896" b="1"/>
            </a:lvl7pPr>
            <a:lvl8pPr marL="3793114" indent="0">
              <a:buNone/>
              <a:defRPr sz="1896" b="1"/>
            </a:lvl8pPr>
            <a:lvl9pPr marL="4334988" indent="0">
              <a:buNone/>
              <a:defRPr sz="189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537633" y="1785262"/>
            <a:ext cx="5427134" cy="4147231"/>
          </a:xfrm>
        </p:spPr>
        <p:txBody>
          <a:bodyPr>
            <a:noAutofit/>
          </a:bodyPr>
          <a:lstStyle>
            <a:lvl1pPr>
              <a:spcBef>
                <a:spcPts val="1422"/>
              </a:spcBef>
              <a:spcAft>
                <a:spcPts val="356"/>
              </a:spcAft>
              <a:defRPr sz="2370"/>
            </a:lvl1pPr>
            <a:lvl2pPr>
              <a:defRPr sz="2370"/>
            </a:lvl2pPr>
            <a:lvl3pPr>
              <a:defRPr sz="2370"/>
            </a:lvl3pPr>
            <a:lvl4pPr>
              <a:defRPr sz="2370"/>
            </a:lvl4pPr>
            <a:lvl5pPr>
              <a:defRPr sz="237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5"/>
          <p:cNvSpPr>
            <a:spLocks noGrp="1"/>
          </p:cNvSpPr>
          <p:nvPr>
            <p:ph sz="quarter" idx="11"/>
          </p:nvPr>
        </p:nvSpPr>
        <p:spPr>
          <a:xfrm>
            <a:off x="6256866" y="1785262"/>
            <a:ext cx="5427134" cy="4147231"/>
          </a:xfrm>
        </p:spPr>
        <p:txBody>
          <a:bodyPr>
            <a:noAutofit/>
          </a:bodyPr>
          <a:lstStyle>
            <a:lvl1pPr>
              <a:spcBef>
                <a:spcPts val="1422"/>
              </a:spcBef>
              <a:spcAft>
                <a:spcPts val="356"/>
              </a:spcAft>
              <a:defRPr sz="2370"/>
            </a:lvl1pPr>
            <a:lvl2pPr>
              <a:defRPr sz="2370"/>
            </a:lvl2pPr>
            <a:lvl3pPr>
              <a:defRPr sz="2370"/>
            </a:lvl3pPr>
            <a:lvl4pPr>
              <a:defRPr sz="2370"/>
            </a:lvl4pPr>
            <a:lvl5pPr>
              <a:defRPr sz="237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37638" y="6323582"/>
            <a:ext cx="3744615" cy="196977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22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37638" y="6323582"/>
            <a:ext cx="3744615" cy="196977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22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939392" y="6323582"/>
            <a:ext cx="3744615" cy="196977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22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no 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37638" y="6323582"/>
            <a:ext cx="3744615" cy="196977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22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09CD6-7D31-4FAC-B8C4-D37DD89FE2F4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A78C0-5873-4908-9610-15543CC4713D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76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D1995-7D91-4DB5-B330-3FC622C3DDA4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B02AD-F896-4035-AFAA-1D9C856C5B97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41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FBC21-5AE0-4E0B-AE40-36BAB2A550D8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EDF57-2555-4CA6-A34C-BB65223A64C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10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C00D2-6635-4ECF-8655-9D6C6DE5F3B9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3358B-0C82-402F-AA0B-98BF64614BA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4076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484F3-45C5-47BC-86BA-6596EC27AD71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F32AF-A113-40C5-B1E2-CBAFFE0F0CEC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700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C66A9-EE8F-4412-9407-783972B34656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FC477-B2F0-4488-93C3-30847F134B07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1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Slide">
    <p:bg bwMode="auto">
      <p:bgPr>
        <a:solidFill>
          <a:srgbClr val="0706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 userDrawn="1"/>
        </p:nvSpPr>
        <p:spPr bwMode="gray">
          <a:xfrm>
            <a:off x="6094413" y="1530350"/>
            <a:ext cx="166687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2147483646 w 94692"/>
              <a:gd name="T5" fmla="*/ 0 h 3865545"/>
              <a:gd name="T6" fmla="*/ 2147483646 w 94692"/>
              <a:gd name="T7" fmla="*/ 124213 h 3865545"/>
              <a:gd name="T8" fmla="*/ 0 w 94692"/>
              <a:gd name="T9" fmla="*/ 124213 h 3865545"/>
              <a:gd name="T10" fmla="*/ 0 w 94692"/>
              <a:gd name="T11" fmla="*/ 124213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endParaRPr lang="en-US" sz="1659">
              <a:cs typeface="Arial" panose="020B0604020202020204" pitchFamily="34" charset="0"/>
            </a:endParaRPr>
          </a:p>
        </p:txBody>
      </p:sp>
      <p:pic>
        <p:nvPicPr>
          <p:cNvPr id="5" name="Picture 3" descr="X:\Studio_Main\PRESENTATIONS\2910072_formatting of M. Colombo slides\Misc\Logo 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57225" y="5716588"/>
            <a:ext cx="1344613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X:\Studio_Main\PRESENTATIONS\2910072_formatting of M. Colombo slides\Misc\Logo 1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0431463" y="5743575"/>
            <a:ext cx="1254125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Title Placeholder 1"/>
          <p:cNvSpPr>
            <a:spLocks noGrp="1"/>
          </p:cNvSpPr>
          <p:nvPr>
            <p:ph type="ctrTitle"/>
          </p:nvPr>
        </p:nvSpPr>
        <p:spPr>
          <a:xfrm>
            <a:off x="548217" y="2194559"/>
            <a:ext cx="5486400" cy="1463040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3793">
                <a:solidFill>
                  <a:schemeClr val="bg1"/>
                </a:solidFill>
              </a:defRPr>
            </a:lvl1pPr>
          </a:lstStyle>
          <a:p>
            <a:pPr lvl="0"/>
            <a:r>
              <a:rPr lang="it-IT" noProof="0"/>
              <a:t>Fare clic per modificare lo stile del titolo</a:t>
            </a:r>
            <a:endParaRPr lang="en-US" noProof="0" dirty="0"/>
          </a:p>
        </p:txBody>
      </p:sp>
      <p:sp>
        <p:nvSpPr>
          <p:cNvPr id="48131" name="Text Placeholder 2"/>
          <p:cNvSpPr>
            <a:spLocks noGrp="1"/>
          </p:cNvSpPr>
          <p:nvPr>
            <p:ph type="subTitle" idx="1"/>
          </p:nvPr>
        </p:nvSpPr>
        <p:spPr>
          <a:xfrm>
            <a:off x="548217" y="3702050"/>
            <a:ext cx="5486400" cy="696214"/>
          </a:xfrm>
          <a:prstGeom prst="rect">
            <a:avLst/>
          </a:prstGeom>
        </p:spPr>
        <p:txBody>
          <a:bodyPr/>
          <a:lstStyle>
            <a:lvl1pPr>
              <a:defRPr sz="1659">
                <a:solidFill>
                  <a:srgbClr val="84BD00"/>
                </a:solidFill>
              </a:defRPr>
            </a:lvl1pPr>
          </a:lstStyle>
          <a:p>
            <a:pPr lvl="0"/>
            <a:r>
              <a:rPr lang="it-IT" noProof="0"/>
              <a:t>Fare clic per modificare lo stile del sottotitolo dello schema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AA63E-F6AD-44CE-A03F-06E04ECF5410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9C74E-73B1-4B72-B565-7762FD5016E1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8992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773C4-BA85-42E4-8C9F-DBC7ECE2763D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A1111-9696-43A2-9E76-DDCFBD2FE84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609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C91DF-93BA-4BD1-AED1-A19DBF3761F5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0FC45-F160-410D-A396-ED6FB4007BC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2864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C47BF-3C09-4CC3-BF6D-70724B33E85A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CC755-5655-48AD-AF7A-73E7AC49A2C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9997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E18DB-1944-4380-950D-2D1B73CAF208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9DD44-9BD3-41F4-962B-D1FEA588B31E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3950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C96D6E16-9A8D-A842-8812-EAF47781D1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2009" r="1" b="28628"/>
          <a:stretch/>
        </p:blipFill>
        <p:spPr>
          <a:xfrm rot="10800000">
            <a:off x="0" y="1963270"/>
            <a:ext cx="7070186" cy="48947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C29670-E8B4-F348-89E7-122908CCBF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624087"/>
            <a:ext cx="5763713" cy="1570383"/>
          </a:xfrm>
        </p:spPr>
        <p:txBody>
          <a:bodyPr anchor="b">
            <a:noAutofit/>
          </a:bodyPr>
          <a:lstStyle>
            <a:lvl1pPr algn="l">
              <a:defRPr sz="55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FF907D-884A-3149-A404-3BF701EE04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480430"/>
            <a:ext cx="5257800" cy="930205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 or Name Here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09F45D-C35F-C346-9E7A-E9AE9EFF5EBC}"/>
              </a:ext>
            </a:extLst>
          </p:cNvPr>
          <p:cNvSpPr/>
          <p:nvPr userDrawn="1"/>
        </p:nvSpPr>
        <p:spPr>
          <a:xfrm>
            <a:off x="8319052" y="5570331"/>
            <a:ext cx="2643809" cy="116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15FF3-2068-C444-A6E6-F68957E8B7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554157" y="4410635"/>
            <a:ext cx="3865642" cy="1689529"/>
          </a:xfrm>
          <a:prstGeom prst="rect">
            <a:avLst/>
          </a:prstGeom>
        </p:spPr>
      </p:pic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177C0466-6CAA-7FCF-7DDE-D3B130CE9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6712" y="6546834"/>
            <a:ext cx="7616688" cy="187325"/>
          </a:xfrm>
          <a:prstGeom prst="rect">
            <a:avLst/>
          </a:prstGeom>
        </p:spPr>
        <p:txBody>
          <a:bodyPr/>
          <a:lstStyle>
            <a:lvl1pPr>
              <a:defRPr sz="900" i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Slides are the property of the author and AASLD. Permission is required from both AASLD and the author for reuse.</a:t>
            </a:r>
          </a:p>
        </p:txBody>
      </p:sp>
    </p:spTree>
    <p:extLst>
      <p:ext uri="{BB962C8B-B14F-4D97-AF65-F5344CB8AC3E}">
        <p14:creationId xmlns:p14="http://schemas.microsoft.com/office/powerpoint/2010/main" val="23091759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260CAA9-A843-3248-827A-CE558821D3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E102D8B-0717-BB4E-B8E8-61982B43D6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50156" y="1218515"/>
            <a:ext cx="3963277" cy="3963277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DCE5226-CF1B-DE4A-B771-EE08A22E36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97248" y="6177928"/>
            <a:ext cx="3565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3EE7802-932C-6142-BAF7-7D268E97AA18}" type="slidenum">
              <a:rPr lang="en-US" smtClean="0">
                <a:solidFill>
                  <a:schemeClr val="accent3"/>
                </a:solidFill>
              </a:rPr>
              <a:pPr/>
              <a:t>‹N›</a:t>
            </a:fld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249B3D6-829B-3149-A3EE-4BBDAF2CD83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38200" y="1825625"/>
            <a:ext cx="5910072" cy="39092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7A9EC05-7E7F-A446-95D0-5F4EB95FC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37311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9D8C8D-3E33-B54E-9C40-4362748801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433521" y="5637595"/>
            <a:ext cx="2318197" cy="1013198"/>
          </a:xfrm>
          <a:prstGeom prst="rect">
            <a:avLst/>
          </a:prstGeom>
        </p:spPr>
      </p:pic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7E01F680-ABA8-5491-3A6B-D19BBAE3F5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6712" y="6546834"/>
            <a:ext cx="7616688" cy="187325"/>
          </a:xfrm>
          <a:prstGeom prst="rect">
            <a:avLst/>
          </a:prstGeom>
        </p:spPr>
        <p:txBody>
          <a:bodyPr/>
          <a:lstStyle>
            <a:lvl1pPr>
              <a:defRPr sz="900" i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Slides are the property of the author and AASLD. Permission is required from both AASLD and the author for reuse.</a:t>
            </a:r>
          </a:p>
        </p:txBody>
      </p:sp>
    </p:spTree>
    <p:extLst>
      <p:ext uri="{BB962C8B-B14F-4D97-AF65-F5344CB8AC3E}">
        <p14:creationId xmlns:p14="http://schemas.microsoft.com/office/powerpoint/2010/main" val="8931474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501BDFB-DE13-8945-9E25-6B9F24D6D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97248" y="6177928"/>
            <a:ext cx="3565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3EE7802-932C-6142-BAF7-7D268E97AA18}" type="slidenum">
              <a:rPr lang="en-US" smtClean="0">
                <a:solidFill>
                  <a:schemeClr val="accent3"/>
                </a:solidFill>
              </a:rPr>
              <a:pPr/>
              <a:t>‹N›</a:t>
            </a:fld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DD43BF-E305-B94B-A72C-6117BCB57A17}"/>
              </a:ext>
            </a:extLst>
          </p:cNvPr>
          <p:cNvSpPr/>
          <p:nvPr userDrawn="1"/>
        </p:nvSpPr>
        <p:spPr>
          <a:xfrm>
            <a:off x="0" y="0"/>
            <a:ext cx="12192000" cy="5385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F84215-9CFA-7C4B-94BC-789113B1A6CA}"/>
              </a:ext>
            </a:extLst>
          </p:cNvPr>
          <p:cNvSpPr/>
          <p:nvPr userDrawn="1"/>
        </p:nvSpPr>
        <p:spPr>
          <a:xfrm>
            <a:off x="0" y="5307571"/>
            <a:ext cx="12006072" cy="1550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1B6C2A3-BE56-3C43-A4DF-B2B48E8B4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F1D1DD0E-5CAD-6E23-40FA-1551D3AF6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6712" y="6546834"/>
            <a:ext cx="7616688" cy="187325"/>
          </a:xfrm>
          <a:prstGeom prst="rect">
            <a:avLst/>
          </a:prstGeom>
        </p:spPr>
        <p:txBody>
          <a:bodyPr/>
          <a:lstStyle>
            <a:lvl1pPr>
              <a:defRPr sz="900" i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Slides are the property of the author and AASLD. Permission is required from both AASLD and the author for reuse.</a:t>
            </a:r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69EC4379-72E6-4493-08D9-FCF926D0A9C2}"/>
              </a:ext>
            </a:extLst>
          </p:cNvPr>
          <p:cNvCxnSpPr/>
          <p:nvPr userDrawn="1"/>
        </p:nvCxnSpPr>
        <p:spPr>
          <a:xfrm>
            <a:off x="333829" y="1059545"/>
            <a:ext cx="1152434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4BDEEC45-1A2B-11DD-1CA6-0937D9BDD1DD}"/>
              </a:ext>
            </a:extLst>
          </p:cNvPr>
          <p:cNvCxnSpPr/>
          <p:nvPr userDrawn="1"/>
        </p:nvCxnSpPr>
        <p:spPr>
          <a:xfrm>
            <a:off x="326572" y="6451606"/>
            <a:ext cx="11524342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99184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ey Takeawa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3">
            <a:extLst>
              <a:ext uri="{FF2B5EF4-FFF2-40B4-BE49-F238E27FC236}">
                <a16:creationId xmlns:a16="http://schemas.microsoft.com/office/drawing/2014/main" id="{B7717947-CB41-5F4E-A45D-7BEC8F6F8C1F}"/>
              </a:ext>
            </a:extLst>
          </p:cNvPr>
          <p:cNvSpPr/>
          <p:nvPr userDrawn="1"/>
        </p:nvSpPr>
        <p:spPr>
          <a:xfrm>
            <a:off x="6045472" y="549570"/>
            <a:ext cx="5577575" cy="4881966"/>
          </a:xfrm>
          <a:custGeom>
            <a:avLst/>
            <a:gdLst>
              <a:gd name="connsiteX0" fmla="*/ 501237 w 3566160"/>
              <a:gd name="connsiteY0" fmla="*/ 0 h 3007360"/>
              <a:gd name="connsiteX1" fmla="*/ 3566160 w 3566160"/>
              <a:gd name="connsiteY1" fmla="*/ 0 h 3007360"/>
              <a:gd name="connsiteX2" fmla="*/ 3566160 w 3566160"/>
              <a:gd name="connsiteY2" fmla="*/ 0 h 3007360"/>
              <a:gd name="connsiteX3" fmla="*/ 3566160 w 3566160"/>
              <a:gd name="connsiteY3" fmla="*/ 2506123 h 3007360"/>
              <a:gd name="connsiteX4" fmla="*/ 3064923 w 3566160"/>
              <a:gd name="connsiteY4" fmla="*/ 3007360 h 3007360"/>
              <a:gd name="connsiteX5" fmla="*/ 0 w 3566160"/>
              <a:gd name="connsiteY5" fmla="*/ 3007360 h 3007360"/>
              <a:gd name="connsiteX6" fmla="*/ 0 w 3566160"/>
              <a:gd name="connsiteY6" fmla="*/ 3007360 h 3007360"/>
              <a:gd name="connsiteX7" fmla="*/ 0 w 3566160"/>
              <a:gd name="connsiteY7" fmla="*/ 501237 h 3007360"/>
              <a:gd name="connsiteX8" fmla="*/ 501237 w 3566160"/>
              <a:gd name="connsiteY8" fmla="*/ 0 h 3007360"/>
              <a:gd name="connsiteX0" fmla="*/ 511397 w 3576320"/>
              <a:gd name="connsiteY0" fmla="*/ 0 h 3007360"/>
              <a:gd name="connsiteX1" fmla="*/ 3576320 w 3576320"/>
              <a:gd name="connsiteY1" fmla="*/ 0 h 3007360"/>
              <a:gd name="connsiteX2" fmla="*/ 3576320 w 3576320"/>
              <a:gd name="connsiteY2" fmla="*/ 0 h 3007360"/>
              <a:gd name="connsiteX3" fmla="*/ 3576320 w 3576320"/>
              <a:gd name="connsiteY3" fmla="*/ 2506123 h 3007360"/>
              <a:gd name="connsiteX4" fmla="*/ 3075083 w 3576320"/>
              <a:gd name="connsiteY4" fmla="*/ 3007360 h 3007360"/>
              <a:gd name="connsiteX5" fmla="*/ 10160 w 3576320"/>
              <a:gd name="connsiteY5" fmla="*/ 3007360 h 3007360"/>
              <a:gd name="connsiteX6" fmla="*/ 0 w 3576320"/>
              <a:gd name="connsiteY6" fmla="*/ 2560320 h 3007360"/>
              <a:gd name="connsiteX7" fmla="*/ 10160 w 3576320"/>
              <a:gd name="connsiteY7" fmla="*/ 501237 h 3007360"/>
              <a:gd name="connsiteX8" fmla="*/ 511397 w 3576320"/>
              <a:gd name="connsiteY8" fmla="*/ 0 h 3007360"/>
              <a:gd name="connsiteX0" fmla="*/ 720259 w 3785182"/>
              <a:gd name="connsiteY0" fmla="*/ 0 h 3007360"/>
              <a:gd name="connsiteX1" fmla="*/ 3785182 w 3785182"/>
              <a:gd name="connsiteY1" fmla="*/ 0 h 3007360"/>
              <a:gd name="connsiteX2" fmla="*/ 3785182 w 3785182"/>
              <a:gd name="connsiteY2" fmla="*/ 0 h 3007360"/>
              <a:gd name="connsiteX3" fmla="*/ 3785182 w 3785182"/>
              <a:gd name="connsiteY3" fmla="*/ 2506123 h 3007360"/>
              <a:gd name="connsiteX4" fmla="*/ 3283945 w 3785182"/>
              <a:gd name="connsiteY4" fmla="*/ 3007360 h 3007360"/>
              <a:gd name="connsiteX5" fmla="*/ 219022 w 3785182"/>
              <a:gd name="connsiteY5" fmla="*/ 3007360 h 3007360"/>
              <a:gd name="connsiteX6" fmla="*/ 208862 w 3785182"/>
              <a:gd name="connsiteY6" fmla="*/ 2560320 h 3007360"/>
              <a:gd name="connsiteX7" fmla="*/ 219022 w 3785182"/>
              <a:gd name="connsiteY7" fmla="*/ 501237 h 3007360"/>
              <a:gd name="connsiteX8" fmla="*/ 720259 w 3785182"/>
              <a:gd name="connsiteY8" fmla="*/ 0 h 3007360"/>
              <a:gd name="connsiteX0" fmla="*/ 625113 w 3690036"/>
              <a:gd name="connsiteY0" fmla="*/ 0 h 3017520"/>
              <a:gd name="connsiteX1" fmla="*/ 3690036 w 3690036"/>
              <a:gd name="connsiteY1" fmla="*/ 0 h 3017520"/>
              <a:gd name="connsiteX2" fmla="*/ 3690036 w 3690036"/>
              <a:gd name="connsiteY2" fmla="*/ 0 h 3017520"/>
              <a:gd name="connsiteX3" fmla="*/ 3690036 w 3690036"/>
              <a:gd name="connsiteY3" fmla="*/ 2506123 h 3017520"/>
              <a:gd name="connsiteX4" fmla="*/ 3188799 w 3690036"/>
              <a:gd name="connsiteY4" fmla="*/ 3007360 h 3017520"/>
              <a:gd name="connsiteX5" fmla="*/ 804596 w 3690036"/>
              <a:gd name="connsiteY5" fmla="*/ 3017520 h 3017520"/>
              <a:gd name="connsiteX6" fmla="*/ 113716 w 3690036"/>
              <a:gd name="connsiteY6" fmla="*/ 2560320 h 3017520"/>
              <a:gd name="connsiteX7" fmla="*/ 123876 w 3690036"/>
              <a:gd name="connsiteY7" fmla="*/ 501237 h 3017520"/>
              <a:gd name="connsiteX8" fmla="*/ 625113 w 3690036"/>
              <a:gd name="connsiteY8" fmla="*/ 0 h 3017520"/>
              <a:gd name="connsiteX0" fmla="*/ 511397 w 3576320"/>
              <a:gd name="connsiteY0" fmla="*/ 0 h 3017520"/>
              <a:gd name="connsiteX1" fmla="*/ 3576320 w 3576320"/>
              <a:gd name="connsiteY1" fmla="*/ 0 h 3017520"/>
              <a:gd name="connsiteX2" fmla="*/ 3576320 w 3576320"/>
              <a:gd name="connsiteY2" fmla="*/ 0 h 3017520"/>
              <a:gd name="connsiteX3" fmla="*/ 3576320 w 3576320"/>
              <a:gd name="connsiteY3" fmla="*/ 2506123 h 3017520"/>
              <a:gd name="connsiteX4" fmla="*/ 3075083 w 3576320"/>
              <a:gd name="connsiteY4" fmla="*/ 3007360 h 3017520"/>
              <a:gd name="connsiteX5" fmla="*/ 690880 w 3576320"/>
              <a:gd name="connsiteY5" fmla="*/ 3017520 h 3017520"/>
              <a:gd name="connsiteX6" fmla="*/ 0 w 3576320"/>
              <a:gd name="connsiteY6" fmla="*/ 2560320 h 3017520"/>
              <a:gd name="connsiteX7" fmla="*/ 10160 w 3576320"/>
              <a:gd name="connsiteY7" fmla="*/ 501237 h 3017520"/>
              <a:gd name="connsiteX8" fmla="*/ 511397 w 3576320"/>
              <a:gd name="connsiteY8" fmla="*/ 0 h 3017520"/>
              <a:gd name="connsiteX0" fmla="*/ 511397 w 3576320"/>
              <a:gd name="connsiteY0" fmla="*/ 0 h 3032142"/>
              <a:gd name="connsiteX1" fmla="*/ 3576320 w 3576320"/>
              <a:gd name="connsiteY1" fmla="*/ 0 h 3032142"/>
              <a:gd name="connsiteX2" fmla="*/ 3576320 w 3576320"/>
              <a:gd name="connsiteY2" fmla="*/ 0 h 3032142"/>
              <a:gd name="connsiteX3" fmla="*/ 3576320 w 3576320"/>
              <a:gd name="connsiteY3" fmla="*/ 2506123 h 3032142"/>
              <a:gd name="connsiteX4" fmla="*/ 3075083 w 3576320"/>
              <a:gd name="connsiteY4" fmla="*/ 3007360 h 3032142"/>
              <a:gd name="connsiteX5" fmla="*/ 690880 w 3576320"/>
              <a:gd name="connsiteY5" fmla="*/ 3017520 h 3032142"/>
              <a:gd name="connsiteX6" fmla="*/ 0 w 3576320"/>
              <a:gd name="connsiteY6" fmla="*/ 2560320 h 3032142"/>
              <a:gd name="connsiteX7" fmla="*/ 10160 w 3576320"/>
              <a:gd name="connsiteY7" fmla="*/ 501237 h 3032142"/>
              <a:gd name="connsiteX8" fmla="*/ 511397 w 3576320"/>
              <a:gd name="connsiteY8" fmla="*/ 0 h 3032142"/>
              <a:gd name="connsiteX0" fmla="*/ 511397 w 3576320"/>
              <a:gd name="connsiteY0" fmla="*/ 0 h 3017520"/>
              <a:gd name="connsiteX1" fmla="*/ 3576320 w 3576320"/>
              <a:gd name="connsiteY1" fmla="*/ 0 h 3017520"/>
              <a:gd name="connsiteX2" fmla="*/ 3576320 w 3576320"/>
              <a:gd name="connsiteY2" fmla="*/ 0 h 3017520"/>
              <a:gd name="connsiteX3" fmla="*/ 3576320 w 3576320"/>
              <a:gd name="connsiteY3" fmla="*/ 2506123 h 3017520"/>
              <a:gd name="connsiteX4" fmla="*/ 3075083 w 3576320"/>
              <a:gd name="connsiteY4" fmla="*/ 3007360 h 3017520"/>
              <a:gd name="connsiteX5" fmla="*/ 690880 w 3576320"/>
              <a:gd name="connsiteY5" fmla="*/ 3017520 h 3017520"/>
              <a:gd name="connsiteX6" fmla="*/ 0 w 3576320"/>
              <a:gd name="connsiteY6" fmla="*/ 2560320 h 3017520"/>
              <a:gd name="connsiteX7" fmla="*/ 10160 w 3576320"/>
              <a:gd name="connsiteY7" fmla="*/ 501237 h 3017520"/>
              <a:gd name="connsiteX8" fmla="*/ 511397 w 3576320"/>
              <a:gd name="connsiteY8" fmla="*/ 0 h 3017520"/>
              <a:gd name="connsiteX0" fmla="*/ 507386 w 3572309"/>
              <a:gd name="connsiteY0" fmla="*/ 0 h 3017520"/>
              <a:gd name="connsiteX1" fmla="*/ 3572309 w 3572309"/>
              <a:gd name="connsiteY1" fmla="*/ 0 h 3017520"/>
              <a:gd name="connsiteX2" fmla="*/ 3572309 w 3572309"/>
              <a:gd name="connsiteY2" fmla="*/ 0 h 3017520"/>
              <a:gd name="connsiteX3" fmla="*/ 3572309 w 3572309"/>
              <a:gd name="connsiteY3" fmla="*/ 2506123 h 3017520"/>
              <a:gd name="connsiteX4" fmla="*/ 3071072 w 3572309"/>
              <a:gd name="connsiteY4" fmla="*/ 3007360 h 3017520"/>
              <a:gd name="connsiteX5" fmla="*/ 686869 w 3572309"/>
              <a:gd name="connsiteY5" fmla="*/ 3017520 h 3017520"/>
              <a:gd name="connsiteX6" fmla="*/ 0 w 3572309"/>
              <a:gd name="connsiteY6" fmla="*/ 2460057 h 3017520"/>
              <a:gd name="connsiteX7" fmla="*/ 6149 w 3572309"/>
              <a:gd name="connsiteY7" fmla="*/ 501237 h 3017520"/>
              <a:gd name="connsiteX8" fmla="*/ 507386 w 3572309"/>
              <a:gd name="connsiteY8" fmla="*/ 0 h 3017520"/>
              <a:gd name="connsiteX0" fmla="*/ 507386 w 3572309"/>
              <a:gd name="connsiteY0" fmla="*/ 0 h 3017520"/>
              <a:gd name="connsiteX1" fmla="*/ 3572309 w 3572309"/>
              <a:gd name="connsiteY1" fmla="*/ 0 h 3017520"/>
              <a:gd name="connsiteX2" fmla="*/ 3572309 w 3572309"/>
              <a:gd name="connsiteY2" fmla="*/ 0 h 3017520"/>
              <a:gd name="connsiteX3" fmla="*/ 3572309 w 3572309"/>
              <a:gd name="connsiteY3" fmla="*/ 2506123 h 3017520"/>
              <a:gd name="connsiteX4" fmla="*/ 3071072 w 3572309"/>
              <a:gd name="connsiteY4" fmla="*/ 3007360 h 3017520"/>
              <a:gd name="connsiteX5" fmla="*/ 686869 w 3572309"/>
              <a:gd name="connsiteY5" fmla="*/ 3017520 h 3017520"/>
              <a:gd name="connsiteX6" fmla="*/ 0 w 3572309"/>
              <a:gd name="connsiteY6" fmla="*/ 2460057 h 3017520"/>
              <a:gd name="connsiteX7" fmla="*/ 6149 w 3572309"/>
              <a:gd name="connsiteY7" fmla="*/ 501237 h 3017520"/>
              <a:gd name="connsiteX8" fmla="*/ 507386 w 3572309"/>
              <a:gd name="connsiteY8" fmla="*/ 0 h 3017520"/>
              <a:gd name="connsiteX0" fmla="*/ 507386 w 3572309"/>
              <a:gd name="connsiteY0" fmla="*/ 0 h 3017520"/>
              <a:gd name="connsiteX1" fmla="*/ 3572309 w 3572309"/>
              <a:gd name="connsiteY1" fmla="*/ 0 h 3017520"/>
              <a:gd name="connsiteX2" fmla="*/ 3572309 w 3572309"/>
              <a:gd name="connsiteY2" fmla="*/ 0 h 3017520"/>
              <a:gd name="connsiteX3" fmla="*/ 3572309 w 3572309"/>
              <a:gd name="connsiteY3" fmla="*/ 2506123 h 3017520"/>
              <a:gd name="connsiteX4" fmla="*/ 3071072 w 3572309"/>
              <a:gd name="connsiteY4" fmla="*/ 3007360 h 3017520"/>
              <a:gd name="connsiteX5" fmla="*/ 686869 w 3572309"/>
              <a:gd name="connsiteY5" fmla="*/ 3017520 h 3017520"/>
              <a:gd name="connsiteX6" fmla="*/ 0 w 3572309"/>
              <a:gd name="connsiteY6" fmla="*/ 2460057 h 3017520"/>
              <a:gd name="connsiteX7" fmla="*/ 6149 w 3572309"/>
              <a:gd name="connsiteY7" fmla="*/ 501237 h 3017520"/>
              <a:gd name="connsiteX8" fmla="*/ 507386 w 3572309"/>
              <a:gd name="connsiteY8" fmla="*/ 0 h 3017520"/>
              <a:gd name="connsiteX0" fmla="*/ 507386 w 3572309"/>
              <a:gd name="connsiteY0" fmla="*/ 0 h 3010708"/>
              <a:gd name="connsiteX1" fmla="*/ 3572309 w 3572309"/>
              <a:gd name="connsiteY1" fmla="*/ 0 h 3010708"/>
              <a:gd name="connsiteX2" fmla="*/ 3572309 w 3572309"/>
              <a:gd name="connsiteY2" fmla="*/ 0 h 3010708"/>
              <a:gd name="connsiteX3" fmla="*/ 3572309 w 3572309"/>
              <a:gd name="connsiteY3" fmla="*/ 2506123 h 3010708"/>
              <a:gd name="connsiteX4" fmla="*/ 3071072 w 3572309"/>
              <a:gd name="connsiteY4" fmla="*/ 3007360 h 3010708"/>
              <a:gd name="connsiteX5" fmla="*/ 475341 w 3572309"/>
              <a:gd name="connsiteY5" fmla="*/ 3010708 h 3010708"/>
              <a:gd name="connsiteX6" fmla="*/ 0 w 3572309"/>
              <a:gd name="connsiteY6" fmla="*/ 2460057 h 3010708"/>
              <a:gd name="connsiteX7" fmla="*/ 6149 w 3572309"/>
              <a:gd name="connsiteY7" fmla="*/ 501237 h 3010708"/>
              <a:gd name="connsiteX8" fmla="*/ 507386 w 3572309"/>
              <a:gd name="connsiteY8" fmla="*/ 0 h 3010708"/>
              <a:gd name="connsiteX0" fmla="*/ 378119 w 3572309"/>
              <a:gd name="connsiteY0" fmla="*/ 0 h 3010708"/>
              <a:gd name="connsiteX1" fmla="*/ 3572309 w 3572309"/>
              <a:gd name="connsiteY1" fmla="*/ 0 h 3010708"/>
              <a:gd name="connsiteX2" fmla="*/ 3572309 w 3572309"/>
              <a:gd name="connsiteY2" fmla="*/ 0 h 3010708"/>
              <a:gd name="connsiteX3" fmla="*/ 3572309 w 3572309"/>
              <a:gd name="connsiteY3" fmla="*/ 2506123 h 3010708"/>
              <a:gd name="connsiteX4" fmla="*/ 3071072 w 3572309"/>
              <a:gd name="connsiteY4" fmla="*/ 3007360 h 3010708"/>
              <a:gd name="connsiteX5" fmla="*/ 475341 w 3572309"/>
              <a:gd name="connsiteY5" fmla="*/ 3010708 h 3010708"/>
              <a:gd name="connsiteX6" fmla="*/ 0 w 3572309"/>
              <a:gd name="connsiteY6" fmla="*/ 2460057 h 3010708"/>
              <a:gd name="connsiteX7" fmla="*/ 6149 w 3572309"/>
              <a:gd name="connsiteY7" fmla="*/ 501237 h 3010708"/>
              <a:gd name="connsiteX8" fmla="*/ 378119 w 3572309"/>
              <a:gd name="connsiteY8" fmla="*/ 0 h 3010708"/>
              <a:gd name="connsiteX0" fmla="*/ 378119 w 3578185"/>
              <a:gd name="connsiteY0" fmla="*/ 0 h 3010708"/>
              <a:gd name="connsiteX1" fmla="*/ 3572309 w 3578185"/>
              <a:gd name="connsiteY1" fmla="*/ 0 h 3010708"/>
              <a:gd name="connsiteX2" fmla="*/ 3572309 w 3578185"/>
              <a:gd name="connsiteY2" fmla="*/ 0 h 3010708"/>
              <a:gd name="connsiteX3" fmla="*/ 3578185 w 3578185"/>
              <a:gd name="connsiteY3" fmla="*/ 2574247 h 3010708"/>
              <a:gd name="connsiteX4" fmla="*/ 3071072 w 3578185"/>
              <a:gd name="connsiteY4" fmla="*/ 3007360 h 3010708"/>
              <a:gd name="connsiteX5" fmla="*/ 475341 w 3578185"/>
              <a:gd name="connsiteY5" fmla="*/ 3010708 h 3010708"/>
              <a:gd name="connsiteX6" fmla="*/ 0 w 3578185"/>
              <a:gd name="connsiteY6" fmla="*/ 2460057 h 3010708"/>
              <a:gd name="connsiteX7" fmla="*/ 6149 w 3578185"/>
              <a:gd name="connsiteY7" fmla="*/ 501237 h 3010708"/>
              <a:gd name="connsiteX8" fmla="*/ 378119 w 3578185"/>
              <a:gd name="connsiteY8" fmla="*/ 0 h 3010708"/>
              <a:gd name="connsiteX0" fmla="*/ 378119 w 3578185"/>
              <a:gd name="connsiteY0" fmla="*/ 0 h 3010708"/>
              <a:gd name="connsiteX1" fmla="*/ 3572309 w 3578185"/>
              <a:gd name="connsiteY1" fmla="*/ 0 h 3010708"/>
              <a:gd name="connsiteX2" fmla="*/ 3572309 w 3578185"/>
              <a:gd name="connsiteY2" fmla="*/ 0 h 3010708"/>
              <a:gd name="connsiteX3" fmla="*/ 3578185 w 3578185"/>
              <a:gd name="connsiteY3" fmla="*/ 2574247 h 3010708"/>
              <a:gd name="connsiteX4" fmla="*/ 3176837 w 3578185"/>
              <a:gd name="connsiteY4" fmla="*/ 3007360 h 3010708"/>
              <a:gd name="connsiteX5" fmla="*/ 475341 w 3578185"/>
              <a:gd name="connsiteY5" fmla="*/ 3010708 h 3010708"/>
              <a:gd name="connsiteX6" fmla="*/ 0 w 3578185"/>
              <a:gd name="connsiteY6" fmla="*/ 2460057 h 3010708"/>
              <a:gd name="connsiteX7" fmla="*/ 6149 w 3578185"/>
              <a:gd name="connsiteY7" fmla="*/ 501237 h 3010708"/>
              <a:gd name="connsiteX8" fmla="*/ 378119 w 3578185"/>
              <a:gd name="connsiteY8" fmla="*/ 0 h 3010708"/>
              <a:gd name="connsiteX0" fmla="*/ 378119 w 3578185"/>
              <a:gd name="connsiteY0" fmla="*/ 0 h 3010708"/>
              <a:gd name="connsiteX1" fmla="*/ 3572309 w 3578185"/>
              <a:gd name="connsiteY1" fmla="*/ 0 h 3010708"/>
              <a:gd name="connsiteX2" fmla="*/ 3572309 w 3578185"/>
              <a:gd name="connsiteY2" fmla="*/ 0 h 3010708"/>
              <a:gd name="connsiteX3" fmla="*/ 3578185 w 3578185"/>
              <a:gd name="connsiteY3" fmla="*/ 2574247 h 3010708"/>
              <a:gd name="connsiteX4" fmla="*/ 3176837 w 3578185"/>
              <a:gd name="connsiteY4" fmla="*/ 3007360 h 3010708"/>
              <a:gd name="connsiteX5" fmla="*/ 475341 w 3578185"/>
              <a:gd name="connsiteY5" fmla="*/ 3010708 h 3010708"/>
              <a:gd name="connsiteX6" fmla="*/ 0 w 3578185"/>
              <a:gd name="connsiteY6" fmla="*/ 2460057 h 3010708"/>
              <a:gd name="connsiteX7" fmla="*/ 6149 w 3578185"/>
              <a:gd name="connsiteY7" fmla="*/ 501237 h 3010708"/>
              <a:gd name="connsiteX8" fmla="*/ 378119 w 3578185"/>
              <a:gd name="connsiteY8" fmla="*/ 0 h 3010708"/>
              <a:gd name="connsiteX0" fmla="*/ 378119 w 3578185"/>
              <a:gd name="connsiteY0" fmla="*/ 0 h 3010708"/>
              <a:gd name="connsiteX1" fmla="*/ 3572309 w 3578185"/>
              <a:gd name="connsiteY1" fmla="*/ 0 h 3010708"/>
              <a:gd name="connsiteX2" fmla="*/ 3572309 w 3578185"/>
              <a:gd name="connsiteY2" fmla="*/ 0 h 3010708"/>
              <a:gd name="connsiteX3" fmla="*/ 3578185 w 3578185"/>
              <a:gd name="connsiteY3" fmla="*/ 2574247 h 3010708"/>
              <a:gd name="connsiteX4" fmla="*/ 3176837 w 3578185"/>
              <a:gd name="connsiteY4" fmla="*/ 3007360 h 3010708"/>
              <a:gd name="connsiteX5" fmla="*/ 475341 w 3578185"/>
              <a:gd name="connsiteY5" fmla="*/ 3010708 h 3010708"/>
              <a:gd name="connsiteX6" fmla="*/ 0 w 3578185"/>
              <a:gd name="connsiteY6" fmla="*/ 2460057 h 3010708"/>
              <a:gd name="connsiteX7" fmla="*/ 6149 w 3578185"/>
              <a:gd name="connsiteY7" fmla="*/ 433113 h 3010708"/>
              <a:gd name="connsiteX8" fmla="*/ 378119 w 3578185"/>
              <a:gd name="connsiteY8" fmla="*/ 0 h 3010708"/>
              <a:gd name="connsiteX0" fmla="*/ 378119 w 3578185"/>
              <a:gd name="connsiteY0" fmla="*/ 0 h 3010708"/>
              <a:gd name="connsiteX1" fmla="*/ 3572309 w 3578185"/>
              <a:gd name="connsiteY1" fmla="*/ 0 h 3010708"/>
              <a:gd name="connsiteX2" fmla="*/ 3572309 w 3578185"/>
              <a:gd name="connsiteY2" fmla="*/ 0 h 3010708"/>
              <a:gd name="connsiteX3" fmla="*/ 3578185 w 3578185"/>
              <a:gd name="connsiteY3" fmla="*/ 2574247 h 3010708"/>
              <a:gd name="connsiteX4" fmla="*/ 3176837 w 3578185"/>
              <a:gd name="connsiteY4" fmla="*/ 3007360 h 3010708"/>
              <a:gd name="connsiteX5" fmla="*/ 475341 w 3578185"/>
              <a:gd name="connsiteY5" fmla="*/ 3010708 h 3010708"/>
              <a:gd name="connsiteX6" fmla="*/ 0 w 3578185"/>
              <a:gd name="connsiteY6" fmla="*/ 2569056 h 3010708"/>
              <a:gd name="connsiteX7" fmla="*/ 6149 w 3578185"/>
              <a:gd name="connsiteY7" fmla="*/ 433113 h 3010708"/>
              <a:gd name="connsiteX8" fmla="*/ 378119 w 3578185"/>
              <a:gd name="connsiteY8" fmla="*/ 0 h 3010708"/>
              <a:gd name="connsiteX0" fmla="*/ 378119 w 3578185"/>
              <a:gd name="connsiteY0" fmla="*/ 0 h 3010708"/>
              <a:gd name="connsiteX1" fmla="*/ 3572309 w 3578185"/>
              <a:gd name="connsiteY1" fmla="*/ 0 h 3010708"/>
              <a:gd name="connsiteX2" fmla="*/ 3572309 w 3578185"/>
              <a:gd name="connsiteY2" fmla="*/ 0 h 3010708"/>
              <a:gd name="connsiteX3" fmla="*/ 3578185 w 3578185"/>
              <a:gd name="connsiteY3" fmla="*/ 2574247 h 3010708"/>
              <a:gd name="connsiteX4" fmla="*/ 3176837 w 3578185"/>
              <a:gd name="connsiteY4" fmla="*/ 3007360 h 3010708"/>
              <a:gd name="connsiteX5" fmla="*/ 475341 w 3578185"/>
              <a:gd name="connsiteY5" fmla="*/ 3010708 h 3010708"/>
              <a:gd name="connsiteX6" fmla="*/ 0 w 3578185"/>
              <a:gd name="connsiteY6" fmla="*/ 2569056 h 3010708"/>
              <a:gd name="connsiteX7" fmla="*/ 6149 w 3578185"/>
              <a:gd name="connsiteY7" fmla="*/ 433113 h 3010708"/>
              <a:gd name="connsiteX8" fmla="*/ 378119 w 3578185"/>
              <a:gd name="connsiteY8" fmla="*/ 0 h 3010708"/>
              <a:gd name="connsiteX0" fmla="*/ 378119 w 3578185"/>
              <a:gd name="connsiteY0" fmla="*/ 0 h 3010708"/>
              <a:gd name="connsiteX1" fmla="*/ 3572309 w 3578185"/>
              <a:gd name="connsiteY1" fmla="*/ 0 h 3010708"/>
              <a:gd name="connsiteX2" fmla="*/ 3572309 w 3578185"/>
              <a:gd name="connsiteY2" fmla="*/ 0 h 3010708"/>
              <a:gd name="connsiteX3" fmla="*/ 3578185 w 3578185"/>
              <a:gd name="connsiteY3" fmla="*/ 2574247 h 3010708"/>
              <a:gd name="connsiteX4" fmla="*/ 3176837 w 3578185"/>
              <a:gd name="connsiteY4" fmla="*/ 3007360 h 3010708"/>
              <a:gd name="connsiteX5" fmla="*/ 475341 w 3578185"/>
              <a:gd name="connsiteY5" fmla="*/ 3010708 h 3010708"/>
              <a:gd name="connsiteX6" fmla="*/ 0 w 3578185"/>
              <a:gd name="connsiteY6" fmla="*/ 2569056 h 3010708"/>
              <a:gd name="connsiteX7" fmla="*/ 6149 w 3578185"/>
              <a:gd name="connsiteY7" fmla="*/ 433113 h 3010708"/>
              <a:gd name="connsiteX8" fmla="*/ 378119 w 3578185"/>
              <a:gd name="connsiteY8" fmla="*/ 0 h 3010708"/>
              <a:gd name="connsiteX0" fmla="*/ 431001 w 3578185"/>
              <a:gd name="connsiteY0" fmla="*/ 6812 h 3010708"/>
              <a:gd name="connsiteX1" fmla="*/ 3572309 w 3578185"/>
              <a:gd name="connsiteY1" fmla="*/ 0 h 3010708"/>
              <a:gd name="connsiteX2" fmla="*/ 3572309 w 3578185"/>
              <a:gd name="connsiteY2" fmla="*/ 0 h 3010708"/>
              <a:gd name="connsiteX3" fmla="*/ 3578185 w 3578185"/>
              <a:gd name="connsiteY3" fmla="*/ 2574247 h 3010708"/>
              <a:gd name="connsiteX4" fmla="*/ 3176837 w 3578185"/>
              <a:gd name="connsiteY4" fmla="*/ 3007360 h 3010708"/>
              <a:gd name="connsiteX5" fmla="*/ 475341 w 3578185"/>
              <a:gd name="connsiteY5" fmla="*/ 3010708 h 3010708"/>
              <a:gd name="connsiteX6" fmla="*/ 0 w 3578185"/>
              <a:gd name="connsiteY6" fmla="*/ 2569056 h 3010708"/>
              <a:gd name="connsiteX7" fmla="*/ 6149 w 3578185"/>
              <a:gd name="connsiteY7" fmla="*/ 433113 h 3010708"/>
              <a:gd name="connsiteX8" fmla="*/ 431001 w 3578185"/>
              <a:gd name="connsiteY8" fmla="*/ 6812 h 3010708"/>
              <a:gd name="connsiteX0" fmla="*/ 431001 w 3578185"/>
              <a:gd name="connsiteY0" fmla="*/ 6812 h 3010708"/>
              <a:gd name="connsiteX1" fmla="*/ 3572309 w 3578185"/>
              <a:gd name="connsiteY1" fmla="*/ 0 h 3010708"/>
              <a:gd name="connsiteX2" fmla="*/ 3572309 w 3578185"/>
              <a:gd name="connsiteY2" fmla="*/ 0 h 3010708"/>
              <a:gd name="connsiteX3" fmla="*/ 3578185 w 3578185"/>
              <a:gd name="connsiteY3" fmla="*/ 2574247 h 3010708"/>
              <a:gd name="connsiteX4" fmla="*/ 3176837 w 3578185"/>
              <a:gd name="connsiteY4" fmla="*/ 3007360 h 3010708"/>
              <a:gd name="connsiteX5" fmla="*/ 475341 w 3578185"/>
              <a:gd name="connsiteY5" fmla="*/ 3010708 h 3010708"/>
              <a:gd name="connsiteX6" fmla="*/ 0 w 3578185"/>
              <a:gd name="connsiteY6" fmla="*/ 2569056 h 3010708"/>
              <a:gd name="connsiteX7" fmla="*/ 6149 w 3578185"/>
              <a:gd name="connsiteY7" fmla="*/ 433113 h 3010708"/>
              <a:gd name="connsiteX8" fmla="*/ 431001 w 3578185"/>
              <a:gd name="connsiteY8" fmla="*/ 6812 h 3010708"/>
              <a:gd name="connsiteX0" fmla="*/ 436877 w 3584061"/>
              <a:gd name="connsiteY0" fmla="*/ 6812 h 3010708"/>
              <a:gd name="connsiteX1" fmla="*/ 3578185 w 3584061"/>
              <a:gd name="connsiteY1" fmla="*/ 0 h 3010708"/>
              <a:gd name="connsiteX2" fmla="*/ 3578185 w 3584061"/>
              <a:gd name="connsiteY2" fmla="*/ 0 h 3010708"/>
              <a:gd name="connsiteX3" fmla="*/ 3584061 w 3584061"/>
              <a:gd name="connsiteY3" fmla="*/ 2574247 h 3010708"/>
              <a:gd name="connsiteX4" fmla="*/ 3182713 w 3584061"/>
              <a:gd name="connsiteY4" fmla="*/ 3007360 h 3010708"/>
              <a:gd name="connsiteX5" fmla="*/ 481217 w 3584061"/>
              <a:gd name="connsiteY5" fmla="*/ 3010708 h 3010708"/>
              <a:gd name="connsiteX6" fmla="*/ 0 w 3584061"/>
              <a:gd name="connsiteY6" fmla="*/ 2623556 h 3010708"/>
              <a:gd name="connsiteX7" fmla="*/ 12025 w 3584061"/>
              <a:gd name="connsiteY7" fmla="*/ 433113 h 3010708"/>
              <a:gd name="connsiteX8" fmla="*/ 436877 w 3584061"/>
              <a:gd name="connsiteY8" fmla="*/ 6812 h 3010708"/>
              <a:gd name="connsiteX0" fmla="*/ 436877 w 3584061"/>
              <a:gd name="connsiteY0" fmla="*/ 6812 h 3010708"/>
              <a:gd name="connsiteX1" fmla="*/ 3578185 w 3584061"/>
              <a:gd name="connsiteY1" fmla="*/ 0 h 3010708"/>
              <a:gd name="connsiteX2" fmla="*/ 3578185 w 3584061"/>
              <a:gd name="connsiteY2" fmla="*/ 0 h 3010708"/>
              <a:gd name="connsiteX3" fmla="*/ 3584061 w 3584061"/>
              <a:gd name="connsiteY3" fmla="*/ 2574247 h 3010708"/>
              <a:gd name="connsiteX4" fmla="*/ 3182713 w 3584061"/>
              <a:gd name="connsiteY4" fmla="*/ 3007360 h 3010708"/>
              <a:gd name="connsiteX5" fmla="*/ 481217 w 3584061"/>
              <a:gd name="connsiteY5" fmla="*/ 3010708 h 3010708"/>
              <a:gd name="connsiteX6" fmla="*/ 0 w 3584061"/>
              <a:gd name="connsiteY6" fmla="*/ 2623556 h 3010708"/>
              <a:gd name="connsiteX7" fmla="*/ 12025 w 3584061"/>
              <a:gd name="connsiteY7" fmla="*/ 433113 h 3010708"/>
              <a:gd name="connsiteX8" fmla="*/ 436877 w 3584061"/>
              <a:gd name="connsiteY8" fmla="*/ 6812 h 301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4061" h="3010708">
                <a:moveTo>
                  <a:pt x="436877" y="6812"/>
                </a:moveTo>
                <a:lnTo>
                  <a:pt x="3578185" y="0"/>
                </a:lnTo>
                <a:lnTo>
                  <a:pt x="3578185" y="0"/>
                </a:lnTo>
                <a:cubicBezTo>
                  <a:pt x="3580144" y="858082"/>
                  <a:pt x="3582102" y="1716165"/>
                  <a:pt x="3584061" y="2574247"/>
                </a:cubicBezTo>
                <a:cubicBezTo>
                  <a:pt x="3584061" y="2851073"/>
                  <a:pt x="3418409" y="3014172"/>
                  <a:pt x="3182713" y="3007360"/>
                </a:cubicBezTo>
                <a:lnTo>
                  <a:pt x="481217" y="3010708"/>
                </a:lnTo>
                <a:cubicBezTo>
                  <a:pt x="129100" y="3008877"/>
                  <a:pt x="1515" y="2753556"/>
                  <a:pt x="0" y="2623556"/>
                </a:cubicBezTo>
                <a:cubicBezTo>
                  <a:pt x="0" y="1788182"/>
                  <a:pt x="12025" y="1268487"/>
                  <a:pt x="12025" y="433113"/>
                </a:cubicBezTo>
                <a:cubicBezTo>
                  <a:pt x="17901" y="217598"/>
                  <a:pt x="160051" y="6812"/>
                  <a:pt x="436877" y="68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6B9951-E1F6-3E44-93A6-76B279450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065889" cy="1325563"/>
          </a:xfr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9E94F-3359-8F42-9CC4-3123C6817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65889" cy="410527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D91DFC4-DCD3-5B4B-B1C6-1B29DC376C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97248" y="6177928"/>
            <a:ext cx="3565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3EE7802-932C-6142-BAF7-7D268E97AA18}" type="slidenum">
              <a:rPr lang="en-US" smtClean="0">
                <a:solidFill>
                  <a:schemeClr val="accent3"/>
                </a:solidFill>
              </a:rPr>
              <a:pPr/>
              <a:t>‹N›</a:t>
            </a:fld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E9BCB3F-6ECE-A24B-A47A-A879AF34ED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4722" y="859535"/>
            <a:ext cx="5039077" cy="44074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7B1F69-2C70-2F45-8BCB-D5B38484BF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1570" b="972"/>
          <a:stretch/>
        </p:blipFill>
        <p:spPr>
          <a:xfrm rot="5400000">
            <a:off x="10800265" y="1760806"/>
            <a:ext cx="1568518" cy="12149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C3EFFC9-FB4C-2F4A-BD3C-9A69578213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39756"/>
          <a:stretch/>
        </p:blipFill>
        <p:spPr>
          <a:xfrm rot="5400000">
            <a:off x="11623350" y="3204319"/>
            <a:ext cx="709729" cy="4275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25E1F0-B41B-CC46-9949-5240ADE707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 rot="3600000">
            <a:off x="9945335" y="246548"/>
            <a:ext cx="474680" cy="474680"/>
          </a:xfrm>
          <a:prstGeom prst="rect">
            <a:avLst/>
          </a:prstGeom>
        </p:spPr>
      </p:pic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A92690AA-2463-0A4F-5E1C-4B1EA708A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6712" y="6546834"/>
            <a:ext cx="7616688" cy="187325"/>
          </a:xfrm>
          <a:prstGeom prst="rect">
            <a:avLst/>
          </a:prstGeom>
        </p:spPr>
        <p:txBody>
          <a:bodyPr/>
          <a:lstStyle>
            <a:lvl1pPr>
              <a:defRPr sz="900" i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Slides are the property of the author and AASLD. Permission is required from both AASLD and the author for reuse.</a:t>
            </a:r>
          </a:p>
        </p:txBody>
      </p:sp>
    </p:spTree>
    <p:extLst>
      <p:ext uri="{BB962C8B-B14F-4D97-AF65-F5344CB8AC3E}">
        <p14:creationId xmlns:p14="http://schemas.microsoft.com/office/powerpoint/2010/main" val="5754147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501BDFB-DE13-8945-9E25-6B9F24D6D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97248" y="6177928"/>
            <a:ext cx="3565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3EE7802-932C-6142-BAF7-7D268E97AA18}" type="slidenum">
              <a:rPr lang="en-US" smtClean="0">
                <a:solidFill>
                  <a:schemeClr val="accent3"/>
                </a:solidFill>
              </a:rPr>
              <a:pPr/>
              <a:t>‹N›</a:t>
            </a:fld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DD43BF-E305-B94B-A72C-6117BCB57A17}"/>
              </a:ext>
            </a:extLst>
          </p:cNvPr>
          <p:cNvSpPr/>
          <p:nvPr userDrawn="1"/>
        </p:nvSpPr>
        <p:spPr>
          <a:xfrm>
            <a:off x="0" y="0"/>
            <a:ext cx="12192000" cy="5385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F84215-9CFA-7C4B-94BC-789113B1A6CA}"/>
              </a:ext>
            </a:extLst>
          </p:cNvPr>
          <p:cNvSpPr/>
          <p:nvPr userDrawn="1"/>
        </p:nvSpPr>
        <p:spPr>
          <a:xfrm>
            <a:off x="0" y="5307571"/>
            <a:ext cx="6885432" cy="1550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1B6C2A3-BE56-3C43-A4DF-B2B48E8B4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BF55B62E-32D1-9BCA-B494-2C70BF50A4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6712" y="6546834"/>
            <a:ext cx="7616688" cy="187325"/>
          </a:xfrm>
          <a:prstGeom prst="rect">
            <a:avLst/>
          </a:prstGeom>
        </p:spPr>
        <p:txBody>
          <a:bodyPr/>
          <a:lstStyle>
            <a:lvl1pPr>
              <a:defRPr sz="900" i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Slides are the property of the author and AASLD. Permission is required from both AASLD and the author for reuse.</a:t>
            </a:r>
          </a:p>
        </p:txBody>
      </p:sp>
    </p:spTree>
    <p:extLst>
      <p:ext uri="{BB962C8B-B14F-4D97-AF65-F5344CB8AC3E}">
        <p14:creationId xmlns:p14="http://schemas.microsoft.com/office/powerpoint/2010/main" val="385249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ote Slide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6537325"/>
            <a:ext cx="12192000" cy="320675"/>
          </a:xfrm>
          <a:prstGeom prst="rect">
            <a:avLst/>
          </a:prstGeom>
          <a:solidFill>
            <a:srgbClr val="071D49"/>
          </a:solidFill>
          <a:ln>
            <a:noFill/>
          </a:ln>
          <a:effectLst/>
        </p:spPr>
        <p:txBody>
          <a:bodyPr wrap="none" anchor="ctr"/>
          <a:lstStyle>
            <a:lvl1pPr defTabSz="457200">
              <a:defRPr sz="1400" b="1">
                <a:solidFill>
                  <a:schemeClr val="tx1"/>
                </a:solidFill>
                <a:latin typeface="Helvetica" charset="0"/>
              </a:defRPr>
            </a:lvl1pPr>
            <a:lvl2pPr marL="742950" indent="-285750" defTabSz="457200">
              <a:defRPr sz="1400" b="1">
                <a:solidFill>
                  <a:schemeClr val="tx1"/>
                </a:solidFill>
                <a:latin typeface="Helvetica" charset="0"/>
              </a:defRPr>
            </a:lvl2pPr>
            <a:lvl3pPr marL="1143000" indent="-228600" defTabSz="457200">
              <a:defRPr sz="1400" b="1">
                <a:solidFill>
                  <a:schemeClr val="tx1"/>
                </a:solidFill>
                <a:latin typeface="Helvetica" charset="0"/>
              </a:defRPr>
            </a:lvl3pPr>
            <a:lvl4pPr marL="1600200" indent="-228600" defTabSz="457200">
              <a:defRPr sz="1400" b="1">
                <a:solidFill>
                  <a:schemeClr val="tx1"/>
                </a:solidFill>
                <a:latin typeface="Helvetica" charset="0"/>
              </a:defRPr>
            </a:lvl4pPr>
            <a:lvl5pPr marL="2057400" indent="-228600" defTabSz="457200">
              <a:defRPr sz="1400" b="1">
                <a:solidFill>
                  <a:schemeClr val="tx1"/>
                </a:solidFill>
                <a:latin typeface="Helvetica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it-IT" altLang="it-IT" sz="2133" b="0">
              <a:solidFill>
                <a:srgbClr val="070605"/>
              </a:solidFill>
              <a:latin typeface="Calibri" pitchFamily="34" charset="0"/>
              <a:cs typeface="+mn-cs"/>
            </a:endParaRPr>
          </a:p>
        </p:txBody>
      </p:sp>
      <p:pic>
        <p:nvPicPr>
          <p:cNvPr id="5" name="Picture 12" descr="AbbVieLogo_Standard_RGB.eps"/>
          <p:cNvPicPr>
            <a:picLocks noChangeAspect="1"/>
          </p:cNvPicPr>
          <p:nvPr/>
        </p:nvPicPr>
        <p:blipFill>
          <a:blip r:embed="rId2">
            <a:lum bright="100000" contrast="100000"/>
          </a:blip>
          <a:srcRect/>
          <a:stretch>
            <a:fillRect/>
          </a:stretch>
        </p:blipFill>
        <p:spPr bwMode="auto">
          <a:xfrm>
            <a:off x="700088" y="493713"/>
            <a:ext cx="1828800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6"/>
          <p:cNvSpPr>
            <a:spLocks/>
          </p:cNvSpPr>
          <p:nvPr userDrawn="1"/>
        </p:nvSpPr>
        <p:spPr bwMode="gray">
          <a:xfrm>
            <a:off x="6094413" y="1530350"/>
            <a:ext cx="166687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2147483646 w 94692"/>
              <a:gd name="T5" fmla="*/ 0 h 3865545"/>
              <a:gd name="T6" fmla="*/ 2147483646 w 94692"/>
              <a:gd name="T7" fmla="*/ 124213 h 3865545"/>
              <a:gd name="T8" fmla="*/ 0 w 94692"/>
              <a:gd name="T9" fmla="*/ 124213 h 3865545"/>
              <a:gd name="T10" fmla="*/ 0 w 94692"/>
              <a:gd name="T11" fmla="*/ 124213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endParaRPr lang="en-US" sz="1659">
              <a:cs typeface="Arial" panose="020B0604020202020204" pitchFamily="34" charset="0"/>
            </a:endParaRPr>
          </a:p>
        </p:txBody>
      </p:sp>
      <p:sp>
        <p:nvSpPr>
          <p:cNvPr id="11" name="Rectangle 11"/>
          <p:cNvSpPr>
            <a:spLocks noGrp="1"/>
          </p:cNvSpPr>
          <p:nvPr>
            <p:ph type="body" idx="1"/>
          </p:nvPr>
        </p:nvSpPr>
        <p:spPr>
          <a:xfrm>
            <a:off x="548219" y="1279525"/>
            <a:ext cx="7901516" cy="350043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srgbClr val="071D4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Grp="1"/>
          </p:cNvSpPr>
          <p:nvPr>
            <p:ph type="title"/>
          </p:nvPr>
        </p:nvSpPr>
        <p:spPr>
          <a:xfrm>
            <a:off x="550334" y="5164138"/>
            <a:ext cx="7900800" cy="28416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Quote Slide">
    <p:bg bwMode="auto">
      <p:bgPr>
        <a:solidFill>
          <a:srgbClr val="0706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6537325"/>
            <a:ext cx="12192000" cy="320675"/>
          </a:xfrm>
          <a:prstGeom prst="rect">
            <a:avLst/>
          </a:prstGeom>
          <a:solidFill>
            <a:srgbClr val="071D49"/>
          </a:solidFill>
          <a:ln>
            <a:noFill/>
          </a:ln>
        </p:spPr>
        <p:txBody>
          <a:bodyPr wrap="none" anchor="ctr"/>
          <a:lstStyle>
            <a:lvl1pPr defTabSz="457200">
              <a:defRPr sz="1400" b="1">
                <a:solidFill>
                  <a:schemeClr val="tx1"/>
                </a:solidFill>
                <a:latin typeface="Helvetica" charset="0"/>
              </a:defRPr>
            </a:lvl1pPr>
            <a:lvl2pPr marL="742950" indent="-285750" defTabSz="457200">
              <a:defRPr sz="1400" b="1">
                <a:solidFill>
                  <a:schemeClr val="tx1"/>
                </a:solidFill>
                <a:latin typeface="Helvetica" charset="0"/>
              </a:defRPr>
            </a:lvl2pPr>
            <a:lvl3pPr marL="1143000" indent="-228600" defTabSz="457200">
              <a:defRPr sz="1400" b="1">
                <a:solidFill>
                  <a:schemeClr val="tx1"/>
                </a:solidFill>
                <a:latin typeface="Helvetica" charset="0"/>
              </a:defRPr>
            </a:lvl3pPr>
            <a:lvl4pPr marL="1600200" indent="-228600" defTabSz="457200">
              <a:defRPr sz="1400" b="1">
                <a:solidFill>
                  <a:schemeClr val="tx1"/>
                </a:solidFill>
                <a:latin typeface="Helvetica" charset="0"/>
              </a:defRPr>
            </a:lvl4pPr>
            <a:lvl5pPr marL="2057400" indent="-228600" defTabSz="457200">
              <a:defRPr sz="1400" b="1">
                <a:solidFill>
                  <a:schemeClr val="tx1"/>
                </a:solidFill>
                <a:latin typeface="Helvetica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it-IT" altLang="it-IT" sz="2133" b="0">
              <a:solidFill>
                <a:srgbClr val="070605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9" name="Rectangle 7"/>
          <p:cNvSpPr>
            <a:spLocks noGrp="1"/>
          </p:cNvSpPr>
          <p:nvPr>
            <p:ph type="title"/>
          </p:nvPr>
        </p:nvSpPr>
        <p:spPr>
          <a:xfrm>
            <a:off x="550334" y="5164138"/>
            <a:ext cx="7910400" cy="28416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Rectangle 8"/>
          <p:cNvSpPr>
            <a:spLocks noGrp="1"/>
          </p:cNvSpPr>
          <p:nvPr>
            <p:ph type="body" idx="1"/>
          </p:nvPr>
        </p:nvSpPr>
        <p:spPr>
          <a:xfrm>
            <a:off x="548218" y="1279526"/>
            <a:ext cx="7912100" cy="3500438"/>
          </a:xfrm>
          <a:prstGeom prst="rect">
            <a:avLst/>
          </a:prstGeom>
          <a:noFill/>
          <a:ln/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4"/>
            <a:ext cx="10363200" cy="1362075"/>
          </a:xfrm>
          <a:prstGeom prst="rect">
            <a:avLst/>
          </a:prstGeom>
        </p:spPr>
        <p:txBody>
          <a:bodyPr/>
          <a:lstStyle>
            <a:lvl1pPr algn="l">
              <a:defRPr sz="4741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319"/>
            </a:lvl1pPr>
            <a:lvl2pPr marL="541873" indent="0">
              <a:buNone/>
              <a:defRPr sz="2133"/>
            </a:lvl2pPr>
            <a:lvl3pPr marL="1083747" indent="0">
              <a:buNone/>
              <a:defRPr sz="1896"/>
            </a:lvl3pPr>
            <a:lvl4pPr marL="1625620" indent="0">
              <a:buNone/>
              <a:defRPr sz="1659"/>
            </a:lvl4pPr>
            <a:lvl5pPr marL="2167494" indent="0">
              <a:buNone/>
              <a:defRPr sz="1659"/>
            </a:lvl5pPr>
            <a:lvl6pPr marL="2709367" indent="0">
              <a:buNone/>
              <a:defRPr sz="1659"/>
            </a:lvl6pPr>
            <a:lvl7pPr marL="3251241" indent="0">
              <a:buNone/>
              <a:defRPr sz="1659"/>
            </a:lvl7pPr>
            <a:lvl8pPr marL="3793114" indent="0">
              <a:buNone/>
              <a:defRPr sz="1659"/>
            </a:lvl8pPr>
            <a:lvl9pPr marL="4334988" indent="0">
              <a:buNone/>
              <a:defRPr sz="16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537642" y="1143000"/>
            <a:ext cx="11146367" cy="47894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37638" y="6323582"/>
            <a:ext cx="3744615" cy="196977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22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939392" y="6323582"/>
            <a:ext cx="3744615" cy="196977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22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537642" y="1143000"/>
            <a:ext cx="11146367" cy="47894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537633" y="1143000"/>
            <a:ext cx="5427134" cy="4789488"/>
          </a:xfrm>
        </p:spPr>
        <p:txBody>
          <a:bodyPr>
            <a:noAutofit/>
          </a:bodyPr>
          <a:lstStyle>
            <a:lvl1pPr>
              <a:spcBef>
                <a:spcPts val="1422"/>
              </a:spcBef>
              <a:spcAft>
                <a:spcPts val="356"/>
              </a:spcAft>
              <a:defRPr sz="2370"/>
            </a:lvl1pPr>
            <a:lvl2pPr>
              <a:defRPr sz="2370"/>
            </a:lvl2pPr>
            <a:lvl3pPr>
              <a:defRPr sz="2370"/>
            </a:lvl3pPr>
            <a:lvl4pPr>
              <a:defRPr sz="2370"/>
            </a:lvl4pPr>
            <a:lvl5pPr>
              <a:defRPr sz="237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5"/>
          <p:cNvSpPr>
            <a:spLocks noGrp="1"/>
          </p:cNvSpPr>
          <p:nvPr>
            <p:ph sz="quarter" idx="11"/>
          </p:nvPr>
        </p:nvSpPr>
        <p:spPr>
          <a:xfrm>
            <a:off x="6256866" y="1143000"/>
            <a:ext cx="5427134" cy="4789488"/>
          </a:xfrm>
        </p:spPr>
        <p:txBody>
          <a:bodyPr>
            <a:noAutofit/>
          </a:bodyPr>
          <a:lstStyle>
            <a:lvl1pPr>
              <a:spcBef>
                <a:spcPts val="1422"/>
              </a:spcBef>
              <a:spcAft>
                <a:spcPts val="356"/>
              </a:spcAft>
              <a:defRPr sz="2370"/>
            </a:lvl1pPr>
            <a:lvl2pPr>
              <a:defRPr sz="2370"/>
            </a:lvl2pPr>
            <a:lvl3pPr>
              <a:defRPr sz="2370"/>
            </a:lvl3pPr>
            <a:lvl4pPr>
              <a:defRPr sz="2370"/>
            </a:lvl4pPr>
            <a:lvl5pPr>
              <a:defRPr sz="237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37638" y="6323582"/>
            <a:ext cx="3744615" cy="196977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22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37638" y="6323582"/>
            <a:ext cx="3744615" cy="196977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422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248399" y="1143000"/>
            <a:ext cx="5435601" cy="47894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6537325"/>
            <a:ext cx="12192000" cy="320675"/>
          </a:xfrm>
          <a:prstGeom prst="rect">
            <a:avLst/>
          </a:prstGeom>
          <a:solidFill>
            <a:srgbClr val="071D49"/>
          </a:solidFill>
          <a:ln>
            <a:noFill/>
          </a:ln>
          <a:effectLst/>
        </p:spPr>
        <p:txBody>
          <a:bodyPr wrap="none" anchor="ctr"/>
          <a:lstStyle>
            <a:lvl1pPr defTabSz="457200">
              <a:defRPr sz="1400" b="1">
                <a:solidFill>
                  <a:schemeClr val="tx1"/>
                </a:solidFill>
                <a:latin typeface="Helvetica" charset="0"/>
              </a:defRPr>
            </a:lvl1pPr>
            <a:lvl2pPr marL="742950" indent="-285750" defTabSz="457200">
              <a:defRPr sz="1400" b="1">
                <a:solidFill>
                  <a:schemeClr val="tx1"/>
                </a:solidFill>
                <a:latin typeface="Helvetica" charset="0"/>
              </a:defRPr>
            </a:lvl2pPr>
            <a:lvl3pPr marL="1143000" indent="-228600" defTabSz="457200">
              <a:defRPr sz="1400" b="1">
                <a:solidFill>
                  <a:schemeClr val="tx1"/>
                </a:solidFill>
                <a:latin typeface="Helvetica" charset="0"/>
              </a:defRPr>
            </a:lvl3pPr>
            <a:lvl4pPr marL="1600200" indent="-228600" defTabSz="457200">
              <a:defRPr sz="1400" b="1">
                <a:solidFill>
                  <a:schemeClr val="tx1"/>
                </a:solidFill>
                <a:latin typeface="Helvetica" charset="0"/>
              </a:defRPr>
            </a:lvl4pPr>
            <a:lvl5pPr marL="2057400" indent="-228600" defTabSz="457200">
              <a:defRPr sz="1400" b="1">
                <a:solidFill>
                  <a:schemeClr val="tx1"/>
                </a:solidFill>
                <a:latin typeface="Helvetica" charset="0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Helvetica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it-IT" altLang="it-IT" sz="2133" b="0">
              <a:solidFill>
                <a:srgbClr val="070605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027" name="Line 8"/>
          <p:cNvSpPr>
            <a:spLocks noChangeShapeType="1"/>
          </p:cNvSpPr>
          <p:nvPr/>
        </p:nvSpPr>
        <p:spPr bwMode="auto">
          <a:xfrm>
            <a:off x="550863" y="958850"/>
            <a:ext cx="11091862" cy="0"/>
          </a:xfrm>
          <a:prstGeom prst="line">
            <a:avLst/>
          </a:prstGeom>
          <a:noFill/>
          <a:ln w="9525">
            <a:solidFill>
              <a:srgbClr val="071D49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659">
              <a:cs typeface="Arial" panose="020B0604020202020204" pitchFamily="34" charset="0"/>
            </a:endParaRPr>
          </a:p>
        </p:txBody>
      </p:sp>
      <p:sp>
        <p:nvSpPr>
          <p:cNvPr id="102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538163" y="257175"/>
            <a:ext cx="111458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/>
              <a:t>Click to edit Master title style</a:t>
            </a:r>
            <a:endParaRPr lang="en-GB" altLang="it-IT"/>
          </a:p>
        </p:txBody>
      </p:sp>
      <p:sp>
        <p:nvSpPr>
          <p:cNvPr id="102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8163" y="1143000"/>
            <a:ext cx="11145837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/>
              <a:t>Click to edit Master text styles</a:t>
            </a:r>
          </a:p>
          <a:p>
            <a:pPr lvl="1"/>
            <a:r>
              <a:rPr lang="en-US" altLang="it-IT"/>
              <a:t>Second level</a:t>
            </a:r>
          </a:p>
          <a:p>
            <a:pPr lvl="2"/>
            <a:r>
              <a:rPr lang="en-US" altLang="it-IT"/>
              <a:t>Third level</a:t>
            </a:r>
          </a:p>
          <a:p>
            <a:pPr lvl="3"/>
            <a:r>
              <a:rPr lang="en-US" altLang="it-IT"/>
              <a:t>Fourth level</a:t>
            </a:r>
          </a:p>
          <a:p>
            <a:pPr lvl="4"/>
            <a:r>
              <a:rPr lang="en-US" altLang="it-IT"/>
              <a:t>Fifth level</a:t>
            </a:r>
            <a:endParaRPr lang="en-GB" altLang="it-IT"/>
          </a:p>
        </p:txBody>
      </p:sp>
      <p:sp>
        <p:nvSpPr>
          <p:cNvPr id="2054" name="TextBox 10"/>
          <p:cNvSpPr txBox="1">
            <a:spLocks noChangeArrowheads="1"/>
          </p:cNvSpPr>
          <p:nvPr/>
        </p:nvSpPr>
        <p:spPr bwMode="auto">
          <a:xfrm>
            <a:off x="11437938" y="6637338"/>
            <a:ext cx="180975" cy="14763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/>
          <a:p>
            <a:pPr algn="ctr" defTabSz="457200">
              <a:lnSpc>
                <a:spcPct val="90000"/>
              </a:lnSpc>
              <a:defRPr/>
            </a:pPr>
            <a:fld id="{4E131B73-5E8C-49DB-A095-1074BFBADA5D}" type="slidenum">
              <a:rPr lang="en-US" altLang="it-IT" sz="1000" b="0">
                <a:solidFill>
                  <a:srgbClr val="FFFFFF"/>
                </a:solidFill>
                <a:latin typeface="Calibri" pitchFamily="34" charset="0"/>
              </a:rPr>
              <a:pPr algn="ctr" defTabSz="457200">
                <a:lnSpc>
                  <a:spcPct val="90000"/>
                </a:lnSpc>
                <a:defRPr/>
              </a:pPr>
              <a:t>‹N›</a:t>
            </a:fld>
            <a:endParaRPr lang="en-GB" altLang="it-IT" sz="1000" b="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14863" r:id="rId1"/>
    <p:sldLayoutId id="2147514864" r:id="rId2"/>
    <p:sldLayoutId id="2147514865" r:id="rId3"/>
    <p:sldLayoutId id="2147514866" r:id="rId4"/>
    <p:sldLayoutId id="2147514843" r:id="rId5"/>
    <p:sldLayoutId id="2147514844" r:id="rId6"/>
    <p:sldLayoutId id="2147514845" r:id="rId7"/>
    <p:sldLayoutId id="2147514846" r:id="rId8"/>
    <p:sldLayoutId id="2147514847" r:id="rId9"/>
    <p:sldLayoutId id="2147514848" r:id="rId10"/>
    <p:sldLayoutId id="2147514849" r:id="rId11"/>
    <p:sldLayoutId id="2147514850" r:id="rId12"/>
    <p:sldLayoutId id="2147514851" r:id="rId13"/>
  </p:sldLayoutIdLst>
  <p:hf hdr="0" dt="0"/>
  <p:txStyles>
    <p:titleStyle>
      <a:lvl1pPr algn="l" defTabSz="5413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71D49"/>
          </a:solidFill>
          <a:latin typeface="+mj-lt"/>
          <a:ea typeface="+mj-ea"/>
          <a:cs typeface="+mj-cs"/>
        </a:defRPr>
      </a:lvl1pPr>
      <a:lvl2pPr algn="l" defTabSz="5413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71D49"/>
          </a:solidFill>
          <a:latin typeface="Calibri" pitchFamily="34" charset="0"/>
          <a:cs typeface="Arial" charset="0"/>
        </a:defRPr>
      </a:lvl2pPr>
      <a:lvl3pPr algn="l" defTabSz="5413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71D49"/>
          </a:solidFill>
          <a:latin typeface="Calibri" pitchFamily="34" charset="0"/>
          <a:cs typeface="Arial" charset="0"/>
        </a:defRPr>
      </a:lvl3pPr>
      <a:lvl4pPr algn="l" defTabSz="5413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71D49"/>
          </a:solidFill>
          <a:latin typeface="Calibri" pitchFamily="34" charset="0"/>
          <a:cs typeface="Arial" charset="0"/>
        </a:defRPr>
      </a:lvl4pPr>
      <a:lvl5pPr algn="l" defTabSz="5413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71D49"/>
          </a:solidFill>
          <a:latin typeface="Calibri" pitchFamily="34" charset="0"/>
          <a:cs typeface="Arial" charset="0"/>
        </a:defRPr>
      </a:lvl5pPr>
      <a:lvl6pPr marL="541873" algn="l" defTabSz="54187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659">
          <a:solidFill>
            <a:schemeClr val="folHlink"/>
          </a:solidFill>
          <a:latin typeface="Calibri" pitchFamily="34" charset="0"/>
          <a:cs typeface="Arial" charset="0"/>
        </a:defRPr>
      </a:lvl6pPr>
      <a:lvl7pPr marL="1083747" algn="l" defTabSz="54187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659">
          <a:solidFill>
            <a:schemeClr val="folHlink"/>
          </a:solidFill>
          <a:latin typeface="Calibri" pitchFamily="34" charset="0"/>
          <a:cs typeface="Arial" charset="0"/>
        </a:defRPr>
      </a:lvl7pPr>
      <a:lvl8pPr marL="1625620" algn="l" defTabSz="54187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659">
          <a:solidFill>
            <a:schemeClr val="folHlink"/>
          </a:solidFill>
          <a:latin typeface="Calibri" pitchFamily="34" charset="0"/>
          <a:cs typeface="Arial" charset="0"/>
        </a:defRPr>
      </a:lvl8pPr>
      <a:lvl9pPr marL="2167494" algn="l" defTabSz="54187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1659">
          <a:solidFill>
            <a:schemeClr val="folHlink"/>
          </a:solidFill>
          <a:latin typeface="Calibri" pitchFamily="34" charset="0"/>
          <a:cs typeface="Arial" charset="0"/>
        </a:defRPr>
      </a:lvl9pPr>
    </p:titleStyle>
    <p:bodyStyle>
      <a:lvl1pPr marL="406400" indent="-406400" algn="l" defTabSz="541338" rtl="0" eaLnBrk="0" fontAlgn="base" hangingPunct="0">
        <a:spcBef>
          <a:spcPts val="1425"/>
        </a:spcBef>
        <a:spcAft>
          <a:spcPts val="713"/>
        </a:spcAft>
        <a:buFont typeface="Arial" charset="0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406400" algn="l" defTabSz="541338" rtl="0" eaLnBrk="0" fontAlgn="base" hangingPunct="0">
        <a:spcBef>
          <a:spcPts val="350"/>
        </a:spcBef>
        <a:spcAft>
          <a:spcPts val="350"/>
        </a:spcAft>
        <a:buFont typeface="Arial" charset="0"/>
        <a:buChar char="•"/>
        <a:defRPr sz="2600">
          <a:solidFill>
            <a:schemeClr val="tx1"/>
          </a:solidFill>
          <a:latin typeface="+mn-lt"/>
          <a:cs typeface="+mn-cs"/>
        </a:defRPr>
      </a:lvl2pPr>
      <a:lvl3pPr marL="887413" indent="-269875" algn="l" defTabSz="541338" rtl="0" eaLnBrk="0" fontAlgn="base" hangingPunct="0">
        <a:spcBef>
          <a:spcPts val="350"/>
        </a:spcBef>
        <a:spcAft>
          <a:spcPts val="350"/>
        </a:spcAft>
        <a:buFont typeface="Arial" charset="0"/>
        <a:buChar char="–"/>
        <a:defRPr sz="2600">
          <a:solidFill>
            <a:schemeClr val="tx1"/>
          </a:solidFill>
          <a:latin typeface="+mn-lt"/>
          <a:cs typeface="+mn-cs"/>
        </a:defRPr>
      </a:lvl3pPr>
      <a:lvl4pPr marL="1276350" indent="-322263" algn="l" defTabSz="541338" rtl="0" eaLnBrk="0" fontAlgn="base" hangingPunct="0">
        <a:spcBef>
          <a:spcPts val="350"/>
        </a:spcBef>
        <a:spcAft>
          <a:spcPts val="350"/>
        </a:spcAft>
        <a:buFont typeface="Arial" charset="0"/>
        <a:buChar char="–"/>
        <a:defRPr sz="2600">
          <a:solidFill>
            <a:schemeClr val="tx1"/>
          </a:solidFill>
          <a:latin typeface="+mn-lt"/>
          <a:cs typeface="+mn-cs"/>
        </a:defRPr>
      </a:lvl4pPr>
      <a:lvl5pPr marL="1701800" indent="-320675" algn="l" defTabSz="541338" rtl="0" eaLnBrk="0" fontAlgn="base" hangingPunct="0">
        <a:spcBef>
          <a:spcPts val="350"/>
        </a:spcBef>
        <a:spcAft>
          <a:spcPts val="350"/>
        </a:spcAft>
        <a:buFont typeface="Arial" charset="0"/>
        <a:buChar char="–"/>
        <a:defRPr sz="2600">
          <a:solidFill>
            <a:schemeClr val="tx1"/>
          </a:solidFill>
          <a:latin typeface="+mn-lt"/>
          <a:cs typeface="+mn-cs"/>
        </a:defRPr>
      </a:lvl5pPr>
      <a:lvl6pPr marL="2302962" indent="-270937" algn="l" defTabSz="541873" rtl="0" eaLnBrk="1" fontAlgn="base" hangingPunct="1">
        <a:spcBef>
          <a:spcPct val="1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  <a:cs typeface="+mn-cs"/>
        </a:defRPr>
      </a:lvl6pPr>
      <a:lvl7pPr marL="2844836" indent="-270937" algn="l" defTabSz="541873" rtl="0" eaLnBrk="1" fontAlgn="base" hangingPunct="1">
        <a:spcBef>
          <a:spcPct val="1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  <a:cs typeface="+mn-cs"/>
        </a:defRPr>
      </a:lvl7pPr>
      <a:lvl8pPr marL="3386709" indent="-270937" algn="l" defTabSz="541873" rtl="0" eaLnBrk="1" fontAlgn="base" hangingPunct="1">
        <a:spcBef>
          <a:spcPct val="1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  <a:cs typeface="+mn-cs"/>
        </a:defRPr>
      </a:lvl8pPr>
      <a:lvl9pPr marL="3928582" indent="-270937" algn="l" defTabSz="541873" rtl="0" eaLnBrk="1" fontAlgn="base" hangingPunct="1">
        <a:spcBef>
          <a:spcPct val="1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1083747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1873" algn="l" defTabSz="1083747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3747" algn="l" defTabSz="1083747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25620" algn="l" defTabSz="1083747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67494" algn="l" defTabSz="1083747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09367" algn="l" defTabSz="1083747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51241" algn="l" defTabSz="1083747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793114" algn="l" defTabSz="1083747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34988" algn="l" defTabSz="1083747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7D63EF-D6DA-449E-A09C-EEB975589469}" type="datetimeFigureOut">
              <a:rPr lang="en-US"/>
              <a:pPr>
                <a:defRPr/>
              </a:pPr>
              <a:t>4/18/2026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D39F95-B39C-4097-93E2-5C9ED5BCE267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839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14908" r:id="rId1"/>
    <p:sldLayoutId id="2147514909" r:id="rId2"/>
    <p:sldLayoutId id="2147514910" r:id="rId3"/>
    <p:sldLayoutId id="2147514911" r:id="rId4"/>
    <p:sldLayoutId id="2147514912" r:id="rId5"/>
    <p:sldLayoutId id="2147514913" r:id="rId6"/>
    <p:sldLayoutId id="2147514914" r:id="rId7"/>
    <p:sldLayoutId id="2147514915" r:id="rId8"/>
    <p:sldLayoutId id="2147514916" r:id="rId9"/>
    <p:sldLayoutId id="2147514917" r:id="rId10"/>
    <p:sldLayoutId id="2147514918" r:id="rId11"/>
    <p:sldLayoutId id="2147514921" r:id="rId12"/>
    <p:sldLayoutId id="2147514922" r:id="rId13"/>
    <p:sldLayoutId id="2147514923" r:id="rId14"/>
    <p:sldLayoutId id="2147514924" r:id="rId15"/>
    <p:sldLayoutId id="2147514925" r:id="rId1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12" Type="http://schemas.openxmlformats.org/officeDocument/2006/relationships/image" Target="../media/image1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Relationship Id="rId6" Type="http://schemas.microsoft.com/office/2007/relationships/hdphoto" Target="../media/hdphoto10.wdp"/><Relationship Id="rId11" Type="http://schemas.openxmlformats.org/officeDocument/2006/relationships/image" Target="../media/image11.png"/><Relationship Id="rId5" Type="http://schemas.openxmlformats.org/officeDocument/2006/relationships/image" Target="../media/image30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png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microsoft.com/office/2007/relationships/hdphoto" Target="../media/hdphoto6.wdp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3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5" Type="http://schemas.openxmlformats.org/officeDocument/2006/relationships/image" Target="../media/image11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22.png"/><Relationship Id="rId1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E385C-2385-C858-8096-7AABA3929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5442EF-5A68-22E8-AAF3-0A726DEC1EE9}"/>
              </a:ext>
            </a:extLst>
          </p:cNvPr>
          <p:cNvCxnSpPr>
            <a:cxnSpLocks/>
          </p:cNvCxnSpPr>
          <p:nvPr/>
        </p:nvCxnSpPr>
        <p:spPr>
          <a:xfrm>
            <a:off x="633589" y="3800180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A9DAFEF-8137-1D1D-F272-1C7C6549AD51}"/>
              </a:ext>
            </a:extLst>
          </p:cNvPr>
          <p:cNvSpPr txBox="1"/>
          <p:nvPr/>
        </p:nvSpPr>
        <p:spPr>
          <a:xfrm>
            <a:off x="7961128" y="1134540"/>
            <a:ext cx="42308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400" b="0" i="1" dirty="0">
                <a:latin typeface="Arial" charset="0"/>
              </a:rPr>
              <a:t>Rome 18</a:t>
            </a:r>
            <a:r>
              <a:rPr lang="it-IT" altLang="it-IT" sz="1400" b="0" i="1" baseline="30000" dirty="0">
                <a:latin typeface="Arial" charset="0"/>
              </a:rPr>
              <a:t>th</a:t>
            </a:r>
            <a:r>
              <a:rPr lang="it-IT" altLang="it-IT" sz="1400" b="0" i="1" dirty="0">
                <a:latin typeface="Arial" charset="0"/>
              </a:rPr>
              <a:t> </a:t>
            </a:r>
            <a:r>
              <a:rPr lang="it-IT" altLang="it-IT" b="0" i="1" dirty="0">
                <a:latin typeface="Arial" charset="0"/>
              </a:rPr>
              <a:t>April 2026</a:t>
            </a:r>
            <a:endParaRPr lang="it-IT" altLang="it-IT" sz="1400" b="0" i="1" dirty="0">
              <a:latin typeface="Arial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9988E8-170F-D8E8-EFA8-87DB5689F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353" y="1596069"/>
            <a:ext cx="9997292" cy="188827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0000"/>
              </a:lnSpc>
            </a:pPr>
            <a:r>
              <a:rPr lang="en-GB" sz="2200" b="1" cap="all" dirty="0">
                <a:latin typeface="Arial" panose="020B0604020202020204" pitchFamily="34" charset="0"/>
                <a:cs typeface="Arial" panose="020B0604020202020204" pitchFamily="34" charset="0"/>
              </a:rPr>
              <a:t>Early recognition of peripheral spondyloarthritis in inflammatory bowel disease:</a:t>
            </a:r>
            <a:br>
              <a:rPr lang="en-GB" sz="2200" b="1" cap="all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b="1" cap="all" dirty="0">
                <a:latin typeface="Arial" panose="020B0604020202020204" pitchFamily="34" charset="0"/>
                <a:cs typeface="Arial" panose="020B0604020202020204" pitchFamily="34" charset="0"/>
              </a:rPr>
              <a:t>a prospective observational study integrating </a:t>
            </a:r>
            <a:br>
              <a:rPr lang="en-GB" sz="2200" b="1" cap="all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b="1" cap="all" dirty="0">
                <a:latin typeface="Arial" panose="020B0604020202020204" pitchFamily="34" charset="0"/>
                <a:cs typeface="Arial" panose="020B0604020202020204" pitchFamily="34" charset="0"/>
              </a:rPr>
              <a:t>DETAIL Questionnaire screening,</a:t>
            </a:r>
            <a:br>
              <a:rPr lang="en-GB" sz="2200" b="1" cap="all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b="1" cap="all" dirty="0">
                <a:latin typeface="Arial" panose="020B0604020202020204" pitchFamily="34" charset="0"/>
                <a:cs typeface="Arial" panose="020B0604020202020204" pitchFamily="34" charset="0"/>
              </a:rPr>
              <a:t>ultrasound-based diagnosis, and gut microbiota profiling</a:t>
            </a:r>
            <a:endParaRPr lang="en-US" sz="2200" b="1" i="1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Shape 11">
            <a:extLst>
              <a:ext uri="{FF2B5EF4-FFF2-40B4-BE49-F238E27FC236}">
                <a16:creationId xmlns:a16="http://schemas.microsoft.com/office/drawing/2014/main" id="{36DE0F88-7286-D7F9-4AC0-384362C8C141}"/>
              </a:ext>
            </a:extLst>
          </p:cNvPr>
          <p:cNvSpPr/>
          <p:nvPr/>
        </p:nvSpPr>
        <p:spPr>
          <a:xfrm>
            <a:off x="55100" y="4083285"/>
            <a:ext cx="12090009" cy="18004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 defTabSz="457200">
              <a:defRPr sz="1600"/>
            </a:lvl1pPr>
          </a:lstStyle>
          <a:p>
            <a:pPr algn="ctr"/>
            <a:r>
              <a:rPr lang="it-IT" u="sng" dirty="0"/>
              <a:t>Santagata. F </a:t>
            </a:r>
            <a:r>
              <a:rPr lang="it-IT" u="sng" baseline="30000" dirty="0"/>
              <a:t>1,2</a:t>
            </a:r>
            <a:r>
              <a:rPr lang="it-IT" b="0" dirty="0"/>
              <a:t>, </a:t>
            </a:r>
            <a:r>
              <a:rPr lang="it-IT" b="0" dirty="0" err="1"/>
              <a:t>Ferrito</a:t>
            </a:r>
            <a:r>
              <a:rPr lang="it-IT" b="0" dirty="0"/>
              <a:t>. M </a:t>
            </a:r>
            <a:r>
              <a:rPr lang="it-IT" b="0" baseline="30000" dirty="0"/>
              <a:t>3</a:t>
            </a:r>
            <a:r>
              <a:rPr lang="it-IT" b="0" dirty="0"/>
              <a:t>, Ingrao. L </a:t>
            </a:r>
            <a:r>
              <a:rPr lang="it-IT" b="0" baseline="30000" dirty="0"/>
              <a:t>1,3</a:t>
            </a:r>
            <a:r>
              <a:rPr lang="it-IT" b="0" dirty="0"/>
              <a:t>, </a:t>
            </a:r>
            <a:r>
              <a:rPr lang="it-IT" b="0" dirty="0" err="1"/>
              <a:t>Trignani</a:t>
            </a:r>
            <a:r>
              <a:rPr lang="it-IT" b="0" dirty="0"/>
              <a:t>. G </a:t>
            </a:r>
            <a:r>
              <a:rPr lang="it-IT" b="0" baseline="30000" dirty="0"/>
              <a:t>1,3</a:t>
            </a:r>
            <a:r>
              <a:rPr lang="it-IT" b="0" dirty="0"/>
              <a:t>, Favalli. EG </a:t>
            </a:r>
            <a:r>
              <a:rPr lang="it-IT" b="0" baseline="30000" dirty="0"/>
              <a:t>3,4</a:t>
            </a:r>
            <a:r>
              <a:rPr lang="it-IT" b="0" dirty="0"/>
              <a:t>, Caporali. R </a:t>
            </a:r>
            <a:r>
              <a:rPr lang="it-IT" b="0" baseline="30000" dirty="0"/>
              <a:t>3,4</a:t>
            </a:r>
            <a:r>
              <a:rPr lang="it-IT" b="0" dirty="0"/>
              <a:t>, De Lucia. O </a:t>
            </a:r>
            <a:r>
              <a:rPr lang="it-IT" b="0" baseline="30000" dirty="0"/>
              <a:t>3</a:t>
            </a:r>
            <a:r>
              <a:rPr lang="it-IT" b="0" dirty="0"/>
              <a:t>, </a:t>
            </a:r>
            <a:r>
              <a:rPr lang="it-IT" b="0" dirty="0" err="1"/>
              <a:t>Honcharyuk</a:t>
            </a:r>
            <a:r>
              <a:rPr lang="it-IT" b="0" dirty="0"/>
              <a:t>. I </a:t>
            </a:r>
            <a:r>
              <a:rPr lang="it-IT" b="0" baseline="30000" dirty="0"/>
              <a:t>2</a:t>
            </a:r>
            <a:r>
              <a:rPr lang="it-IT" b="0" dirty="0"/>
              <a:t>, Caridi. B </a:t>
            </a:r>
            <a:r>
              <a:rPr lang="it-IT" b="0" baseline="30000" dirty="0"/>
              <a:t>2</a:t>
            </a:r>
            <a:r>
              <a:rPr lang="it-IT" b="0" dirty="0"/>
              <a:t>, Marango. P </a:t>
            </a:r>
            <a:r>
              <a:rPr lang="it-IT" b="0" baseline="30000" dirty="0"/>
              <a:t>2</a:t>
            </a:r>
            <a:r>
              <a:rPr lang="it-IT" b="0" dirty="0"/>
              <a:t>, Panichi. E </a:t>
            </a:r>
            <a:r>
              <a:rPr lang="it-IT" b="0" baseline="30000" dirty="0"/>
              <a:t>2</a:t>
            </a:r>
            <a:r>
              <a:rPr lang="it-IT" b="0" dirty="0"/>
              <a:t>, Conforti. F </a:t>
            </a:r>
            <a:r>
              <a:rPr lang="it-IT" b="0" baseline="30000" dirty="0"/>
              <a:t>2</a:t>
            </a:r>
            <a:r>
              <a:rPr lang="it-IT" b="0" dirty="0"/>
              <a:t>, Piazza O' Sed. N </a:t>
            </a:r>
            <a:r>
              <a:rPr lang="it-IT" b="0" baseline="30000" dirty="0"/>
              <a:t>2</a:t>
            </a:r>
            <a:r>
              <a:rPr lang="it-IT" b="0" dirty="0"/>
              <a:t>, Spina. L </a:t>
            </a:r>
            <a:r>
              <a:rPr lang="it-IT" b="0" baseline="30000" dirty="0"/>
              <a:t>2</a:t>
            </a:r>
            <a:r>
              <a:rPr lang="it-IT" b="0" dirty="0"/>
              <a:t>, Maino. CM</a:t>
            </a:r>
            <a:r>
              <a:rPr lang="it-IT" b="0" baseline="30000" dirty="0"/>
              <a:t>1,2</a:t>
            </a:r>
            <a:r>
              <a:rPr lang="it-IT" b="0" dirty="0"/>
              <a:t>, Amoroso. C </a:t>
            </a:r>
            <a:r>
              <a:rPr lang="it-IT" b="0" baseline="30000" dirty="0"/>
              <a:t>2</a:t>
            </a:r>
            <a:r>
              <a:rPr lang="it-IT" b="0" dirty="0"/>
              <a:t>, </a:t>
            </a:r>
            <a:r>
              <a:rPr lang="it-IT" b="0" dirty="0" err="1"/>
              <a:t>Facciotti</a:t>
            </a:r>
            <a:r>
              <a:rPr lang="it-IT" b="0" dirty="0"/>
              <a:t>. F </a:t>
            </a:r>
            <a:r>
              <a:rPr lang="it-IT" b="0" baseline="30000" dirty="0"/>
              <a:t>5</a:t>
            </a:r>
            <a:r>
              <a:rPr lang="it-IT" b="0" dirty="0"/>
              <a:t>, Vecchi. M</a:t>
            </a:r>
            <a:r>
              <a:rPr lang="it-IT" b="0" baseline="30000" dirty="0"/>
              <a:t> 3,6</a:t>
            </a:r>
            <a:r>
              <a:rPr lang="it-IT" b="0" dirty="0"/>
              <a:t>, Caprioli. FA </a:t>
            </a:r>
            <a:r>
              <a:rPr lang="it-IT" b="0" baseline="30000" dirty="0"/>
              <a:t>3,6</a:t>
            </a:r>
          </a:p>
          <a:p>
            <a:pPr algn="just"/>
            <a:endParaRPr lang="it-IT" sz="900" b="0" i="1" dirty="0"/>
          </a:p>
          <a:p>
            <a:pPr algn="just"/>
            <a:r>
              <a:rPr lang="it-IT" sz="1000" b="0" i="1" dirty="0"/>
              <a:t>1 University of Milan, Milan, </a:t>
            </a:r>
            <a:r>
              <a:rPr lang="it-IT" sz="1000" b="0" i="1" dirty="0" err="1"/>
              <a:t>Italy</a:t>
            </a:r>
            <a:endParaRPr lang="it-IT" sz="1000" b="0" i="1" dirty="0"/>
          </a:p>
          <a:p>
            <a:pPr algn="just"/>
            <a:r>
              <a:rPr lang="it-IT" sz="1000" b="0" i="1" dirty="0"/>
              <a:t>2 </a:t>
            </a:r>
            <a:r>
              <a:rPr lang="it-IT" sz="1000" b="0" i="1" dirty="0" err="1"/>
              <a:t>Gastroenterology</a:t>
            </a:r>
            <a:r>
              <a:rPr lang="it-IT" sz="1000" b="0" i="1" dirty="0"/>
              <a:t> and </a:t>
            </a:r>
            <a:r>
              <a:rPr lang="it-IT" sz="1000" b="0" i="1" dirty="0" err="1"/>
              <a:t>Endoscopy</a:t>
            </a:r>
            <a:r>
              <a:rPr lang="it-IT" sz="1000" b="0" i="1" dirty="0"/>
              <a:t> Unit, Fondazione IRCCS </a:t>
            </a:r>
            <a:r>
              <a:rPr lang="it-IT" sz="1000" b="0" i="1" dirty="0" err="1"/>
              <a:t>Cá</a:t>
            </a:r>
            <a:r>
              <a:rPr lang="it-IT" sz="1000" b="0" i="1" dirty="0"/>
              <a:t> Granda, Ospedale Maggiore Policlinico, Milan, </a:t>
            </a:r>
            <a:r>
              <a:rPr lang="it-IT" sz="1000" b="0" i="1" dirty="0" err="1"/>
              <a:t>Italy</a:t>
            </a:r>
            <a:endParaRPr lang="it-IT" sz="1000" b="0" i="1" dirty="0"/>
          </a:p>
          <a:p>
            <a:pPr algn="just"/>
            <a:r>
              <a:rPr lang="en-GB" sz="1000" b="0" i="1" dirty="0"/>
              <a:t>3 Division of Clinical Rheumatology, ASST Gaetano Pini-CTO Institute, Milan, Italy</a:t>
            </a:r>
            <a:endParaRPr lang="it-IT" sz="1000" b="0" i="1" dirty="0"/>
          </a:p>
          <a:p>
            <a:pPr algn="just"/>
            <a:r>
              <a:rPr lang="en-GB" sz="1000" b="0" i="1" dirty="0"/>
              <a:t>4 Department of Clinical Sciences and Community Health, Research Center for Adult and </a:t>
            </a:r>
            <a:r>
              <a:rPr lang="en-GB" sz="1000" b="0" i="1" dirty="0" err="1"/>
              <a:t>Pediatric</a:t>
            </a:r>
            <a:r>
              <a:rPr lang="en-GB" sz="1000" b="0" i="1" dirty="0"/>
              <a:t> Rheumatic Diseases, University of Milan, Milan, Italy</a:t>
            </a:r>
            <a:endParaRPr lang="it-IT" sz="1000" b="0" i="1" dirty="0"/>
          </a:p>
          <a:p>
            <a:pPr algn="just"/>
            <a:r>
              <a:rPr lang="en-GB" sz="1000" b="0" i="1" dirty="0"/>
              <a:t>5 Department of Biotechnology and Biosciences, University of Milano-Bicocca, Milan, Italy.</a:t>
            </a:r>
            <a:endParaRPr lang="it-IT" sz="1000" b="0" i="1" dirty="0"/>
          </a:p>
          <a:p>
            <a:pPr algn="just"/>
            <a:r>
              <a:rPr lang="en-GB" sz="1000" b="0" i="1" dirty="0"/>
              <a:t>6 Department of Pathophysiology and Transplantation, University of Milan, Milan, Italy</a:t>
            </a:r>
            <a:endParaRPr sz="1000" b="0" dirty="0">
              <a:solidFill>
                <a:schemeClr val="tx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C5923D3-0E19-AD8B-193B-07ABEEBAB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33" y="161865"/>
            <a:ext cx="11698333" cy="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050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F81B7A-0613-69AB-FF27-2290B8DB4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50B636E-3CE8-0C98-A291-53ED4D8ED7D2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F6713CEB-EB55-4DCF-08E9-E84425DEC7B1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 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DETAIL Diagnostic performance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2573710-D160-74F5-2F78-CA791DB59FFB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6F2E81D-14E3-F92E-9A0E-E871F6CF0A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889040"/>
              </p:ext>
            </p:extLst>
          </p:nvPr>
        </p:nvGraphicFramePr>
        <p:xfrm>
          <a:off x="397316" y="2180007"/>
          <a:ext cx="11417464" cy="2877683"/>
        </p:xfrm>
        <a:graphic>
          <a:graphicData uri="http://schemas.openxmlformats.org/drawingml/2006/table">
            <a:tbl>
              <a:tblPr/>
              <a:tblGrid>
                <a:gridCol w="1235789">
                  <a:extLst>
                    <a:ext uri="{9D8B030D-6E8A-4147-A177-3AD203B41FA5}">
                      <a16:colId xmlns:a16="http://schemas.microsoft.com/office/drawing/2014/main" val="1439540554"/>
                    </a:ext>
                  </a:extLst>
                </a:gridCol>
                <a:gridCol w="992009">
                  <a:extLst>
                    <a:ext uri="{9D8B030D-6E8A-4147-A177-3AD203B41FA5}">
                      <a16:colId xmlns:a16="http://schemas.microsoft.com/office/drawing/2014/main" val="2799557031"/>
                    </a:ext>
                  </a:extLst>
                </a:gridCol>
                <a:gridCol w="873398">
                  <a:extLst>
                    <a:ext uri="{9D8B030D-6E8A-4147-A177-3AD203B41FA5}">
                      <a16:colId xmlns:a16="http://schemas.microsoft.com/office/drawing/2014/main" val="136352194"/>
                    </a:ext>
                  </a:extLst>
                </a:gridCol>
                <a:gridCol w="873398">
                  <a:extLst>
                    <a:ext uri="{9D8B030D-6E8A-4147-A177-3AD203B41FA5}">
                      <a16:colId xmlns:a16="http://schemas.microsoft.com/office/drawing/2014/main" val="1473660818"/>
                    </a:ext>
                  </a:extLst>
                </a:gridCol>
                <a:gridCol w="873398">
                  <a:extLst>
                    <a:ext uri="{9D8B030D-6E8A-4147-A177-3AD203B41FA5}">
                      <a16:colId xmlns:a16="http://schemas.microsoft.com/office/drawing/2014/main" val="1862173370"/>
                    </a:ext>
                  </a:extLst>
                </a:gridCol>
                <a:gridCol w="873398">
                  <a:extLst>
                    <a:ext uri="{9D8B030D-6E8A-4147-A177-3AD203B41FA5}">
                      <a16:colId xmlns:a16="http://schemas.microsoft.com/office/drawing/2014/main" val="3695483623"/>
                    </a:ext>
                  </a:extLst>
                </a:gridCol>
                <a:gridCol w="873398">
                  <a:extLst>
                    <a:ext uri="{9D8B030D-6E8A-4147-A177-3AD203B41FA5}">
                      <a16:colId xmlns:a16="http://schemas.microsoft.com/office/drawing/2014/main" val="3737922038"/>
                    </a:ext>
                  </a:extLst>
                </a:gridCol>
                <a:gridCol w="873398">
                  <a:extLst>
                    <a:ext uri="{9D8B030D-6E8A-4147-A177-3AD203B41FA5}">
                      <a16:colId xmlns:a16="http://schemas.microsoft.com/office/drawing/2014/main" val="3769468625"/>
                    </a:ext>
                  </a:extLst>
                </a:gridCol>
                <a:gridCol w="873398">
                  <a:extLst>
                    <a:ext uri="{9D8B030D-6E8A-4147-A177-3AD203B41FA5}">
                      <a16:colId xmlns:a16="http://schemas.microsoft.com/office/drawing/2014/main" val="3329064299"/>
                    </a:ext>
                  </a:extLst>
                </a:gridCol>
                <a:gridCol w="873398">
                  <a:extLst>
                    <a:ext uri="{9D8B030D-6E8A-4147-A177-3AD203B41FA5}">
                      <a16:colId xmlns:a16="http://schemas.microsoft.com/office/drawing/2014/main" val="1730798891"/>
                    </a:ext>
                  </a:extLst>
                </a:gridCol>
                <a:gridCol w="1237635">
                  <a:extLst>
                    <a:ext uri="{9D8B030D-6E8A-4147-A177-3AD203B41FA5}">
                      <a16:colId xmlns:a16="http://schemas.microsoft.com/office/drawing/2014/main" val="1256252919"/>
                    </a:ext>
                  </a:extLst>
                </a:gridCol>
                <a:gridCol w="964847">
                  <a:extLst>
                    <a:ext uri="{9D8B030D-6E8A-4147-A177-3AD203B41FA5}">
                      <a16:colId xmlns:a16="http://schemas.microsoft.com/office/drawing/2014/main" val="2238962415"/>
                    </a:ext>
                  </a:extLst>
                </a:gridCol>
              </a:tblGrid>
              <a:tr h="4993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Endpoint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Sens_ci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Spec_ci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PPV_ci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NPV_ci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Acc_ci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LRpos_ci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LRneg_ci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OR_ci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Phi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Fisher_p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110613"/>
                  </a:ext>
                </a:extLst>
              </a:tr>
              <a:tr h="4993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score            ≥3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≥1 US IL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50.0% (31.9–68.1)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50.9% (37.3–64.4)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36.4% (22.4–52.2)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64.4% (48.8–78.1)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50.6% (39.8–61.3)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   (0.66–1.57)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   (0.64–1.51)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1.04   (0.40–2.69)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0.008419280338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03834"/>
                  </a:ext>
                </a:extLst>
              </a:tr>
              <a:tr h="62631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score            ≥3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pSpA</a:t>
                      </a: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status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50.0% (11.8–88.2)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50.6% (39.4–61.8)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6.8%    (1.4–18.7)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93.3% </a:t>
                      </a: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(81.7–98.6)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50.6% (39.8–61.3)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   (0.44–2.32)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   (0.43–2.26)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   (0.13–8.10)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0.003021161824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778190"/>
                  </a:ext>
                </a:extLst>
              </a:tr>
              <a:tr h="62631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Periph</a:t>
                      </a: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subscore ≥2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≥1 US IL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43.8% (26.4–62.3)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70.2% (56.6–81.6)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45.2% (27.3–64.0)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69.0% (55.5–80.5)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60.7% (49.7–70.9)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1.47   (0.84–2.57)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   (0.57–1.14)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1.82   (0.67–4.93)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0.140257617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178380"/>
                  </a:ext>
                </a:extLst>
              </a:tr>
              <a:tr h="62631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Periph</a:t>
                      </a: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subscore ≥2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pSpA</a:t>
                      </a: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status 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66.7% (22.3–95.7)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67.5% (56.3–77.4)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12.9%   (3.6–29.8)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96.6% </a:t>
                      </a: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(88.1–99.6)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67.4% (56.7–77.0)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2.05   (1.08–3.91)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   (0.16–1.55)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4.08   (0.55–47.7)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0.1796550404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0.177</a:t>
                      </a:r>
                    </a:p>
                  </a:txBody>
                  <a:tcPr marL="7695" marR="7695" marT="8465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049362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3754FECA-2307-75E9-EA08-C3B0DF4658AD}"/>
              </a:ext>
            </a:extLst>
          </p:cNvPr>
          <p:cNvGrpSpPr/>
          <p:nvPr/>
        </p:nvGrpSpPr>
        <p:grpSpPr>
          <a:xfrm>
            <a:off x="2535090" y="3302612"/>
            <a:ext cx="3241761" cy="1622311"/>
            <a:chOff x="2525042" y="2679621"/>
            <a:chExt cx="3241761" cy="1622311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39AE2C5-7EB3-73DD-A67E-FE8424901CD1}"/>
                </a:ext>
              </a:extLst>
            </p:cNvPr>
            <p:cNvSpPr/>
            <p:nvPr/>
          </p:nvSpPr>
          <p:spPr>
            <a:xfrm>
              <a:off x="2525042" y="2679621"/>
              <a:ext cx="604058" cy="383018"/>
            </a:xfrm>
            <a:prstGeom prst="ellipse">
              <a:avLst/>
            </a:prstGeom>
            <a:noFill/>
            <a:ln w="38100">
              <a:solidFill>
                <a:srgbClr val="51A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EBAB58E-A35B-63D5-B73D-03026D916CB1}"/>
                </a:ext>
              </a:extLst>
            </p:cNvPr>
            <p:cNvSpPr/>
            <p:nvPr/>
          </p:nvSpPr>
          <p:spPr>
            <a:xfrm>
              <a:off x="2546816" y="3917239"/>
              <a:ext cx="604058" cy="383018"/>
            </a:xfrm>
            <a:prstGeom prst="ellipse">
              <a:avLst/>
            </a:prstGeom>
            <a:noFill/>
            <a:ln w="38100">
              <a:solidFill>
                <a:srgbClr val="51A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B235A86-C864-B606-45BD-3CC6BC44E208}"/>
                </a:ext>
              </a:extLst>
            </p:cNvPr>
            <p:cNvSpPr/>
            <p:nvPr/>
          </p:nvSpPr>
          <p:spPr>
            <a:xfrm>
              <a:off x="5161066" y="3918914"/>
              <a:ext cx="604058" cy="383018"/>
            </a:xfrm>
            <a:prstGeom prst="ellipse">
              <a:avLst/>
            </a:prstGeom>
            <a:noFill/>
            <a:ln w="38100">
              <a:solidFill>
                <a:srgbClr val="51A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5B537E5-8FCC-11FF-0FBB-B35F6CEB11F8}"/>
                </a:ext>
              </a:extLst>
            </p:cNvPr>
            <p:cNvSpPr/>
            <p:nvPr/>
          </p:nvSpPr>
          <p:spPr>
            <a:xfrm>
              <a:off x="5152696" y="2684648"/>
              <a:ext cx="604058" cy="383018"/>
            </a:xfrm>
            <a:prstGeom prst="ellipse">
              <a:avLst/>
            </a:prstGeom>
            <a:noFill/>
            <a:ln w="38100">
              <a:solidFill>
                <a:srgbClr val="51A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10A9A19-990E-0DE1-0878-ACE4CEA997DD}"/>
                </a:ext>
              </a:extLst>
            </p:cNvPr>
            <p:cNvSpPr/>
            <p:nvPr/>
          </p:nvSpPr>
          <p:spPr>
            <a:xfrm>
              <a:off x="5162745" y="3317693"/>
              <a:ext cx="604058" cy="383018"/>
            </a:xfrm>
            <a:prstGeom prst="ellipse">
              <a:avLst/>
            </a:prstGeom>
            <a:noFill/>
            <a:ln w="38100">
              <a:solidFill>
                <a:srgbClr val="51A34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7" name="CasellaDiTesto 3">
            <a:extLst>
              <a:ext uri="{FF2B5EF4-FFF2-40B4-BE49-F238E27FC236}">
                <a16:creationId xmlns:a16="http://schemas.microsoft.com/office/drawing/2014/main" id="{D7433B2C-6E4E-97E8-E540-448F15995A0B}"/>
              </a:ext>
            </a:extLst>
          </p:cNvPr>
          <p:cNvSpPr txBox="1"/>
          <p:nvPr/>
        </p:nvSpPr>
        <p:spPr>
          <a:xfrm>
            <a:off x="582714" y="6484792"/>
            <a:ext cx="11363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Sens, 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Sensitivity; </a:t>
            </a:r>
            <a:r>
              <a:rPr lang="it-IT" sz="1000" dirty="0" err="1">
                <a:latin typeface="BlinkMacSystemFont"/>
                <a:cs typeface="Arial" panose="020B0604020202020204" pitchFamily="34" charset="0"/>
              </a:rPr>
              <a:t>Spec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Specificity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PPV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Positive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Predicitive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Value;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NPV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Negative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Predicitive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Value 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Acc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Accuracy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LR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Likehood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Ratio;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OR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Odds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Ratio;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Ultrasound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IL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Lesions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 err="1">
                <a:latin typeface="BlinkMacSystemFont"/>
                <a:cs typeface="Arial" panose="020B0604020202020204" pitchFamily="34" charset="0"/>
              </a:rPr>
              <a:t>pSpA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peripheral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spondyloarthritis</a:t>
            </a:r>
            <a:endParaRPr lang="it-IT" sz="1000" b="0" dirty="0">
              <a:highlight>
                <a:srgbClr val="FFFF00"/>
              </a:highlight>
              <a:latin typeface="BlinkMacSystemFont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9CBB4F-C184-8AA1-0F43-891FC994929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8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FE2B9-8A86-C0D0-BC2E-84B48D5F1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1EA3B7-81E6-013B-DD17-292F41F673DC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E7B59F7F-FFC3-89EB-179D-0423773BA4AD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16s Gut Microbiota Analysis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0EA3DF7-E86E-B386-EE4F-114A77510EFE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A84C7F5-0BFB-BACD-71F9-D1B60BD98827}"/>
              </a:ext>
            </a:extLst>
          </p:cNvPr>
          <p:cNvGrpSpPr/>
          <p:nvPr/>
        </p:nvGrpSpPr>
        <p:grpSpPr>
          <a:xfrm>
            <a:off x="2802885" y="1234596"/>
            <a:ext cx="8294624" cy="5252123"/>
            <a:chOff x="2802885" y="1030058"/>
            <a:chExt cx="8294624" cy="525212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BDA6AA0-22B2-209D-918C-EE0F59654121}"/>
                </a:ext>
              </a:extLst>
            </p:cNvPr>
            <p:cNvGrpSpPr/>
            <p:nvPr/>
          </p:nvGrpSpPr>
          <p:grpSpPr>
            <a:xfrm>
              <a:off x="9316496" y="2608314"/>
              <a:ext cx="1781013" cy="1280190"/>
              <a:chOff x="2048368" y="1523962"/>
              <a:chExt cx="1779090" cy="1280190"/>
            </a:xfrm>
          </p:grpSpPr>
          <p:pic>
            <p:nvPicPr>
              <p:cNvPr id="8" name="Picture 7" descr="A comparison of a graph&#10;&#10;AI-generated content may be incorrect.">
                <a:extLst>
                  <a:ext uri="{FF2B5EF4-FFF2-40B4-BE49-F238E27FC236}">
                    <a16:creationId xmlns:a16="http://schemas.microsoft.com/office/drawing/2014/main" id="{81896613-E333-1C76-8D28-71B9DE81D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632" t="47026" r="6746" b="40297"/>
              <a:stretch>
                <a:fillRect/>
              </a:stretch>
            </p:blipFill>
            <p:spPr>
              <a:xfrm>
                <a:off x="2048368" y="1523962"/>
                <a:ext cx="583411" cy="1280190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961585-2857-C324-F7B5-941C96DCE534}"/>
                  </a:ext>
                </a:extLst>
              </p:cNvPr>
              <p:cNvSpPr txBox="1"/>
              <p:nvPr/>
            </p:nvSpPr>
            <p:spPr>
              <a:xfrm>
                <a:off x="2435306" y="1573907"/>
                <a:ext cx="1392152" cy="9694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900" dirty="0">
                    <a:solidFill>
                      <a:srgbClr val="000000"/>
                    </a:solidFill>
                    <a:effectLst/>
                    <a:latin typeface="+mj-lt"/>
                    <a:ea typeface="Aptos" panose="020B0004020202020204" pitchFamily="34" charset="0"/>
                  </a:rPr>
                  <a:t>IBD</a:t>
                </a:r>
              </a:p>
              <a:p>
                <a:r>
                  <a:rPr lang="en-US" sz="1900" dirty="0">
                    <a:solidFill>
                      <a:srgbClr val="000000"/>
                    </a:solidFill>
                    <a:effectLst/>
                    <a:latin typeface="+mj-lt"/>
                    <a:ea typeface="Aptos" panose="020B0004020202020204" pitchFamily="34" charset="0"/>
                  </a:rPr>
                  <a:t>IBD+US       </a:t>
                </a:r>
              </a:p>
              <a:p>
                <a:r>
                  <a:rPr lang="en-US" sz="1900" dirty="0" err="1">
                    <a:solidFill>
                      <a:srgbClr val="000000"/>
                    </a:solidFill>
                    <a:effectLst/>
                    <a:latin typeface="+mj-lt"/>
                    <a:ea typeface="Aptos" panose="020B0004020202020204" pitchFamily="34" charset="0"/>
                  </a:rPr>
                  <a:t>IBD+SpA</a:t>
                </a:r>
                <a:endParaRPr lang="en-US" sz="1900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endParaRPr>
              </a:p>
            </p:txBody>
          </p:sp>
        </p:grpSp>
        <p:pic>
          <p:nvPicPr>
            <p:cNvPr id="38" name="Picture 37" descr="A comparison of a graph&#10;&#10;AI-generated content may be incorrect.">
              <a:extLst>
                <a:ext uri="{FF2B5EF4-FFF2-40B4-BE49-F238E27FC236}">
                  <a16:creationId xmlns:a16="http://schemas.microsoft.com/office/drawing/2014/main" id="{74AC7C9D-203B-4FE1-DBBC-061EBD693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11" r="10738"/>
            <a:stretch>
              <a:fillRect/>
            </a:stretch>
          </p:blipFill>
          <p:spPr>
            <a:xfrm>
              <a:off x="2802885" y="1030058"/>
              <a:ext cx="6137052" cy="5252123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D6A0BE2-F288-3755-7C0A-B77BBED013DA}"/>
                </a:ext>
              </a:extLst>
            </p:cNvPr>
            <p:cNvSpPr txBox="1"/>
            <p:nvPr/>
          </p:nvSpPr>
          <p:spPr>
            <a:xfrm>
              <a:off x="3308685" y="5905627"/>
              <a:ext cx="270710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        IBD          IBD+US        </a:t>
              </a:r>
              <a:r>
                <a:rPr lang="en-US" sz="1400" dirty="0" err="1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IBD+SpA</a:t>
              </a:r>
              <a:endPara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A9C27FD-36D1-A193-BD82-68F08FF93B74}"/>
                </a:ext>
              </a:extLst>
            </p:cNvPr>
            <p:cNvSpPr txBox="1"/>
            <p:nvPr/>
          </p:nvSpPr>
          <p:spPr>
            <a:xfrm>
              <a:off x="6120067" y="5925675"/>
              <a:ext cx="270710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        IBD          IBD+US        </a:t>
              </a:r>
              <a:r>
                <a:rPr lang="en-US" sz="1400" dirty="0" err="1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IBD+SpA</a:t>
              </a:r>
              <a:endPara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A882341F-7C33-018F-5745-88FF78BB9FF8}"/>
              </a:ext>
            </a:extLst>
          </p:cNvPr>
          <p:cNvSpPr txBox="1"/>
          <p:nvPr/>
        </p:nvSpPr>
        <p:spPr>
          <a:xfrm>
            <a:off x="645312" y="864595"/>
            <a:ext cx="109130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dirty="0"/>
              <a:t>Alpha </a:t>
            </a:r>
            <a:r>
              <a:rPr lang="it-IT" sz="2000" dirty="0" err="1"/>
              <a:t>Diversity</a:t>
            </a:r>
            <a:endParaRPr lang="it-IT" sz="20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CC36279-1B5D-79D2-3C50-DEEDDDA7BD9D}"/>
              </a:ext>
            </a:extLst>
          </p:cNvPr>
          <p:cNvSpPr txBox="1"/>
          <p:nvPr/>
        </p:nvSpPr>
        <p:spPr>
          <a:xfrm>
            <a:off x="623354" y="6515272"/>
            <a:ext cx="11363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IBD,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bowel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ultrasound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 err="1">
                <a:latin typeface="BlinkMacSystemFont"/>
                <a:cs typeface="Arial" panose="020B0604020202020204" pitchFamily="34" charset="0"/>
              </a:rPr>
              <a:t>SpA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spondyloarthritis</a:t>
            </a:r>
            <a:endParaRPr lang="it-IT" sz="1000" b="0" dirty="0">
              <a:highlight>
                <a:srgbClr val="FFFF00"/>
              </a:highlight>
              <a:latin typeface="BlinkMacSystemFont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991D33-023B-0561-8867-ECDAEF2E1F9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  <p:pic>
        <p:nvPicPr>
          <p:cNvPr id="4" name="Picture 24">
            <a:extLst>
              <a:ext uri="{FF2B5EF4-FFF2-40B4-BE49-F238E27FC236}">
                <a16:creationId xmlns:a16="http://schemas.microsoft.com/office/drawing/2014/main" id="{8D97E4B9-385B-E6D8-311E-1BD1E50DA2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5" y="49397"/>
            <a:ext cx="888934" cy="1138544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159811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3FC21-9E38-EC5A-4BEB-044895D77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D0E9D50-68AA-3A77-5F38-08CC0E41FFEB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28B2668E-4C64-838E-F481-F28F149EA59B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16s Gut Microbiota Analysis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770A822-D53C-A3F4-360E-AFCDA716E811}"/>
              </a:ext>
            </a:extLst>
          </p:cNvPr>
          <p:cNvSpPr txBox="1"/>
          <p:nvPr/>
        </p:nvSpPr>
        <p:spPr>
          <a:xfrm>
            <a:off x="645312" y="864595"/>
            <a:ext cx="109130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dirty="0"/>
              <a:t>Beta </a:t>
            </a:r>
            <a:r>
              <a:rPr lang="it-IT" sz="2000" dirty="0" err="1"/>
              <a:t>Diversity</a:t>
            </a:r>
            <a:endParaRPr lang="it-IT" sz="2000" dirty="0"/>
          </a:p>
        </p:txBody>
      </p:sp>
      <p:pic>
        <p:nvPicPr>
          <p:cNvPr id="2" name="Picture 1" descr="A close-up of a color chart&#10;&#10;AI-generated content may be incorrect.">
            <a:extLst>
              <a:ext uri="{FF2B5EF4-FFF2-40B4-BE49-F238E27FC236}">
                <a16:creationId xmlns:a16="http://schemas.microsoft.com/office/drawing/2014/main" id="{7033CAE7-5D3E-234E-DCEC-78BA6F7A88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5" r="2916" b="36995"/>
          <a:stretch>
            <a:fillRect/>
          </a:stretch>
        </p:blipFill>
        <p:spPr>
          <a:xfrm>
            <a:off x="671167" y="3621032"/>
            <a:ext cx="7819848" cy="32584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30F679-4F94-D7D7-61CB-5CFCB73250DA}"/>
              </a:ext>
            </a:extLst>
          </p:cNvPr>
          <p:cNvSpPr txBox="1"/>
          <p:nvPr/>
        </p:nvSpPr>
        <p:spPr>
          <a:xfrm>
            <a:off x="2148943" y="6369384"/>
            <a:ext cx="6819280" cy="46935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   IBD                                                  IBD+US                                              </a:t>
            </a:r>
            <a:r>
              <a:rPr lang="en-US" sz="1400" dirty="0" err="1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IBD+SpA</a:t>
            </a:r>
            <a:endParaRPr lang="en-US" dirty="0">
              <a:solidFill>
                <a:srgbClr val="000000"/>
              </a:solidFill>
              <a:latin typeface="+mj-lt"/>
              <a:ea typeface="Aptos" panose="020B0004020202020204" pitchFamily="34" charset="0"/>
            </a:endParaRPr>
          </a:p>
          <a:p>
            <a:endParaRPr lang="en-US" sz="1050" dirty="0">
              <a:solidFill>
                <a:srgbClr val="000000"/>
              </a:solidFill>
              <a:effectLst/>
              <a:latin typeface="+mj-lt"/>
              <a:ea typeface="Aptos" panose="020B00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0170D2-0DFA-9E84-8683-E6B31E986807}"/>
              </a:ext>
            </a:extLst>
          </p:cNvPr>
          <p:cNvSpPr txBox="1"/>
          <p:nvPr/>
        </p:nvSpPr>
        <p:spPr>
          <a:xfrm>
            <a:off x="0" y="3153453"/>
            <a:ext cx="1219199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+mn-lt"/>
                <a:ea typeface="Aptos" panose="020B0004020202020204" pitchFamily="34" charset="0"/>
              </a:rPr>
              <a:t>Mean Relative Abundance by group</a:t>
            </a:r>
            <a:endParaRPr lang="en-US" sz="1800" dirty="0">
              <a:solidFill>
                <a:srgbClr val="000000"/>
              </a:solidFill>
              <a:effectLst/>
              <a:latin typeface="+mn-lt"/>
              <a:ea typeface="Aptos" panose="020B00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0A492AA-C515-7682-AAF1-EBC2C215B0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41188" y="4892536"/>
            <a:ext cx="2771295" cy="3292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ACA6F68-EB5D-28E9-7C9C-F32F853476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62460" y="5275884"/>
            <a:ext cx="3542849" cy="2934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F07C4BD-EC29-7152-8427-25EDC390C0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46818" y="4545827"/>
            <a:ext cx="3298785" cy="32207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0B5967F-A1A1-CF41-88BB-C7D64AD2C87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36537" y="4203396"/>
            <a:ext cx="3196439" cy="322077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5013A503-3966-4B16-9A65-55472E43F8F6}"/>
              </a:ext>
            </a:extLst>
          </p:cNvPr>
          <p:cNvSpPr txBox="1"/>
          <p:nvPr/>
        </p:nvSpPr>
        <p:spPr>
          <a:xfrm>
            <a:off x="655143" y="1184754"/>
            <a:ext cx="10913099" cy="165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Beta diversity analysis Demonstrated </a:t>
            </a:r>
            <a:r>
              <a:rPr lang="en-GB" sz="1400" b="0" u="sng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significant group-dependent shifts</a:t>
            </a:r>
            <a:r>
              <a:rPr lang="en-GB" b="0" kern="100" dirty="0">
                <a:solidFill>
                  <a:srgbClr val="000000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 all m</a:t>
            </a: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etrics employed 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Bray–Curtis: </a:t>
            </a:r>
            <a:r>
              <a:rPr lang="en-GB" sz="1400" i="1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</a:t>
            </a:r>
            <a:r>
              <a:rPr lang="en-GB" sz="140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= 0.010 </a:t>
            </a: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(abundance-based, non-phylogenetic)</a:t>
            </a:r>
            <a:endParaRPr lang="it-IT" sz="1400" b="0" kern="100" dirty="0">
              <a:solidFill>
                <a:srgbClr val="000000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Weighted </a:t>
            </a:r>
            <a:r>
              <a:rPr lang="en-GB" sz="1400" b="0" kern="100" dirty="0" err="1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UniFrac</a:t>
            </a: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  <a:r>
              <a:rPr lang="en-GB" sz="1400" i="1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</a:t>
            </a:r>
            <a:r>
              <a:rPr lang="en-GB" sz="140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= 0.024 </a:t>
            </a: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(abundance-and phylogeny-weighted)</a:t>
            </a:r>
            <a:endParaRPr lang="it-IT" sz="1400" b="0" kern="100" dirty="0">
              <a:solidFill>
                <a:srgbClr val="000000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Unweighted </a:t>
            </a:r>
            <a:r>
              <a:rPr lang="en-GB" sz="1400" b="0" kern="100" dirty="0" err="1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UniFrac</a:t>
            </a: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  <a:r>
              <a:rPr lang="en-GB" sz="1400" i="1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</a:t>
            </a:r>
            <a:r>
              <a:rPr lang="en-GB" sz="140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= 0.035 </a:t>
            </a:r>
            <a:r>
              <a:rPr lang="en-GB" sz="1400" b="0" kern="1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(presence/absence with phylogeny) </a:t>
            </a:r>
            <a:endParaRPr lang="it-IT" sz="1400" b="0" kern="100" dirty="0">
              <a:solidFill>
                <a:srgbClr val="000000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D40175-EAF7-24A1-CF54-75096509CE68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82000"/>
          </a:blip>
          <a:srcRect l="1646" r="60943" b="5329"/>
          <a:stretch>
            <a:fillRect/>
          </a:stretch>
        </p:blipFill>
        <p:spPr>
          <a:xfrm>
            <a:off x="9448800" y="16511"/>
            <a:ext cx="2717462" cy="526393"/>
          </a:xfrm>
          <a:prstGeom prst="rect">
            <a:avLst/>
          </a:prstGeom>
        </p:spPr>
      </p:pic>
      <p:pic>
        <p:nvPicPr>
          <p:cNvPr id="6" name="Picture 24">
            <a:extLst>
              <a:ext uri="{FF2B5EF4-FFF2-40B4-BE49-F238E27FC236}">
                <a16:creationId xmlns:a16="http://schemas.microsoft.com/office/drawing/2014/main" id="{598BA2E7-889D-92D3-3AE8-642DC61E97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295" y="49397"/>
            <a:ext cx="888934" cy="1138544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669971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95D28-E72C-08B4-05C4-4A60723BD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2C2F07-273F-F5C1-EE8B-A0E89FFA159A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BBEC6B89-76F5-D8AB-8C0A-00F8C6CE16E3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16s Gut Microbiota Analysis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A0E512C-B4E8-7FF7-5D84-1C36A9234A40}"/>
              </a:ext>
            </a:extLst>
          </p:cNvPr>
          <p:cNvSpPr txBox="1"/>
          <p:nvPr/>
        </p:nvSpPr>
        <p:spPr>
          <a:xfrm>
            <a:off x="645312" y="864595"/>
            <a:ext cx="109130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dirty="0"/>
              <a:t>Beta </a:t>
            </a:r>
            <a:r>
              <a:rPr lang="it-IT" sz="2000" dirty="0" err="1"/>
              <a:t>Diversity</a:t>
            </a:r>
            <a:endParaRPr lang="it-IT" sz="2000" dirty="0"/>
          </a:p>
        </p:txBody>
      </p:sp>
      <p:pic>
        <p:nvPicPr>
          <p:cNvPr id="6" name="Picture 5" descr="A graph showing the number of different types of data&#10;&#10;AI-generated content may be incorrect.">
            <a:extLst>
              <a:ext uri="{FF2B5EF4-FFF2-40B4-BE49-F238E27FC236}">
                <a16:creationId xmlns:a16="http://schemas.microsoft.com/office/drawing/2014/main" id="{72F857EB-7891-A6C7-E22B-30C496AF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1" r="10654"/>
          <a:stretch>
            <a:fillRect/>
          </a:stretch>
        </p:blipFill>
        <p:spPr>
          <a:xfrm>
            <a:off x="12700" y="1352237"/>
            <a:ext cx="6289777" cy="5496260"/>
          </a:xfrm>
          <a:prstGeom prst="rect">
            <a:avLst/>
          </a:prstGeom>
        </p:spPr>
      </p:pic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A8EF3713-E806-ADDA-2CB4-7F0CCC8D1E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303734"/>
              </p:ext>
            </p:extLst>
          </p:nvPr>
        </p:nvGraphicFramePr>
        <p:xfrm>
          <a:off x="6677954" y="4406442"/>
          <a:ext cx="5096373" cy="20441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5005">
                  <a:extLst>
                    <a:ext uri="{9D8B030D-6E8A-4147-A177-3AD203B41FA5}">
                      <a16:colId xmlns:a16="http://schemas.microsoft.com/office/drawing/2014/main" val="1303307325"/>
                    </a:ext>
                  </a:extLst>
                </a:gridCol>
                <a:gridCol w="3791368">
                  <a:extLst>
                    <a:ext uri="{9D8B030D-6E8A-4147-A177-3AD203B41FA5}">
                      <a16:colId xmlns:a16="http://schemas.microsoft.com/office/drawing/2014/main" val="250821174"/>
                    </a:ext>
                  </a:extLst>
                </a:gridCol>
              </a:tblGrid>
              <a:tr h="5289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it-IT" sz="1500" dirty="0">
                          <a:solidFill>
                            <a:srgbClr val="000000"/>
                          </a:solidFill>
                        </a:rPr>
                        <a:t>IBD vs </a:t>
                      </a:r>
                      <a:r>
                        <a:rPr lang="en-US" altLang="it-IT" sz="1500" dirty="0" err="1">
                          <a:solidFill>
                            <a:srgbClr val="000000"/>
                          </a:solidFill>
                        </a:rPr>
                        <a:t>IBD+SpA</a:t>
                      </a:r>
                      <a:endParaRPr lang="en-US" altLang="it-IT" sz="1500" dirty="0">
                        <a:solidFill>
                          <a:srgbClr val="000000"/>
                        </a:solidFill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506594"/>
                  </a:ext>
                </a:extLst>
              </a:tr>
              <a:tr h="982414">
                <a:tc>
                  <a:txBody>
                    <a:bodyPr/>
                    <a:lstStyle/>
                    <a:p>
                      <a:r>
                        <a:rPr lang="it-IT" sz="1500" dirty="0"/>
                        <a:t>IBD</a:t>
                      </a:r>
                    </a:p>
                    <a:p>
                      <a:r>
                        <a:rPr lang="it-IT" sz="1500" dirty="0" err="1"/>
                        <a:t>enriched</a:t>
                      </a:r>
                      <a:r>
                        <a:rPr lang="it-IT" sz="1500" dirty="0"/>
                        <a:t> </a:t>
                      </a: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Anaerostipes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Clostridium XVIII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Roseburia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Bifidobacterium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Butyricicoccus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Clostridiales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Oscillibacter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Ruminococcaceae</a:t>
                      </a:r>
                      <a:endParaRPr lang="it-IT" sz="1500" dirty="0"/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8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646806"/>
                  </a:ext>
                </a:extLst>
              </a:tr>
              <a:tr h="528992">
                <a:tc>
                  <a:txBody>
                    <a:bodyPr/>
                    <a:lstStyle/>
                    <a:p>
                      <a:r>
                        <a:rPr lang="it-IT" sz="1500" dirty="0" err="1"/>
                        <a:t>IBD+SpA</a:t>
                      </a:r>
                      <a:endParaRPr lang="it-IT" sz="1500" dirty="0"/>
                    </a:p>
                    <a:p>
                      <a:r>
                        <a:rPr lang="it-IT" sz="1500" dirty="0" err="1"/>
                        <a:t>enriched</a:t>
                      </a:r>
                      <a:r>
                        <a:rPr lang="it-IT" sz="1500" dirty="0"/>
                        <a:t> </a:t>
                      </a: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i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Blautia 2778</a:t>
                      </a:r>
                      <a:r>
                        <a:rPr lang="en-GB" sz="15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GB" sz="1500" i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500" b="1" i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Lactobacillus</a:t>
                      </a:r>
                      <a:r>
                        <a:rPr lang="en-GB" sz="15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Actinomyces</a:t>
                      </a:r>
                      <a:r>
                        <a:rPr lang="en-GB" sz="15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Prevotella</a:t>
                      </a:r>
                      <a:endParaRPr lang="it-IT" sz="1500" u="none" dirty="0"/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4540236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0B7D5822-1F6F-DFFE-77E1-C0DD09BCBD7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2000"/>
          </a:blip>
          <a:srcRect l="1646" r="60943" b="5329"/>
          <a:stretch>
            <a:fillRect/>
          </a:stretch>
        </p:blipFill>
        <p:spPr>
          <a:xfrm>
            <a:off x="9448800" y="16511"/>
            <a:ext cx="2717462" cy="5263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E82184B-4E42-089A-DF25-76714D6EE2B0}"/>
              </a:ext>
            </a:extLst>
          </p:cNvPr>
          <p:cNvSpPr txBox="1"/>
          <p:nvPr/>
        </p:nvSpPr>
        <p:spPr>
          <a:xfrm>
            <a:off x="633589" y="3546333"/>
            <a:ext cx="1723683" cy="553998"/>
          </a:xfrm>
          <a:prstGeom prst="rect">
            <a:avLst/>
          </a:prstGeom>
          <a:solidFill>
            <a:schemeClr val="bg1"/>
          </a:solidFill>
          <a:ln>
            <a:solidFill>
              <a:srgbClr val="85A3B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solidFill>
                  <a:srgbClr val="85A3B9"/>
                </a:solidFill>
                <a:latin typeface="+mj-lt"/>
                <a:ea typeface="Aptos" panose="020B0004020202020204" pitchFamily="34" charset="0"/>
              </a:rPr>
              <a:t>IBD+ SpA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25F5-2A35-A304-7E95-36F68866920B}"/>
              </a:ext>
            </a:extLst>
          </p:cNvPr>
          <p:cNvSpPr txBox="1"/>
          <p:nvPr/>
        </p:nvSpPr>
        <p:spPr>
          <a:xfrm>
            <a:off x="2668579" y="3546333"/>
            <a:ext cx="1723683" cy="553998"/>
          </a:xfrm>
          <a:prstGeom prst="rect">
            <a:avLst/>
          </a:prstGeom>
          <a:solidFill>
            <a:schemeClr val="bg1"/>
          </a:solidFill>
          <a:ln>
            <a:solidFill>
              <a:srgbClr val="F9A8A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solidFill>
                  <a:srgbClr val="F9A8A2"/>
                </a:solidFill>
                <a:latin typeface="+mj-lt"/>
                <a:ea typeface="Aptos" panose="020B0004020202020204" pitchFamily="34" charset="0"/>
              </a:rPr>
              <a:t>IBD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84179AF-6E1C-7829-F410-D3D4CD9B2A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6874" y="1299367"/>
            <a:ext cx="5687658" cy="233996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A3E5E95-C57C-0415-4373-20DABD80C92F}"/>
              </a:ext>
            </a:extLst>
          </p:cNvPr>
          <p:cNvSpPr/>
          <p:nvPr/>
        </p:nvSpPr>
        <p:spPr>
          <a:xfrm>
            <a:off x="6923365" y="1281200"/>
            <a:ext cx="1433869" cy="2358134"/>
          </a:xfrm>
          <a:prstGeom prst="rect">
            <a:avLst/>
          </a:prstGeom>
          <a:noFill/>
          <a:ln w="76200">
            <a:solidFill>
              <a:srgbClr val="F9A8A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C78DC7-C6BC-10E3-3269-375C62528A52}"/>
              </a:ext>
            </a:extLst>
          </p:cNvPr>
          <p:cNvSpPr/>
          <p:nvPr/>
        </p:nvSpPr>
        <p:spPr>
          <a:xfrm>
            <a:off x="10235525" y="1301520"/>
            <a:ext cx="1433869" cy="2358134"/>
          </a:xfrm>
          <a:prstGeom prst="rect">
            <a:avLst/>
          </a:prstGeom>
          <a:noFill/>
          <a:ln w="76200">
            <a:solidFill>
              <a:srgbClr val="85A3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7" name="Picture 24">
            <a:extLst>
              <a:ext uri="{FF2B5EF4-FFF2-40B4-BE49-F238E27FC236}">
                <a16:creationId xmlns:a16="http://schemas.microsoft.com/office/drawing/2014/main" id="{702DB6E8-12D4-536C-7752-06B2001702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5" y="49397"/>
            <a:ext cx="888934" cy="1138544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973893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C2F3F-A489-F2F5-AD49-A91BA1B65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6B3D17F-CA60-1414-A6EA-8604481FF264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FD1758F5-77EC-9C2B-F22E-D3818031A075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16s Gut Microbiota Analysis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767EA2F-88FB-8126-17B8-16D79E32FF7C}"/>
              </a:ext>
            </a:extLst>
          </p:cNvPr>
          <p:cNvSpPr txBox="1"/>
          <p:nvPr/>
        </p:nvSpPr>
        <p:spPr>
          <a:xfrm>
            <a:off x="645312" y="864595"/>
            <a:ext cx="109130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dirty="0"/>
              <a:t>Beta </a:t>
            </a:r>
            <a:r>
              <a:rPr lang="it-IT" sz="2000" dirty="0" err="1"/>
              <a:t>Diversity</a:t>
            </a:r>
            <a:endParaRPr lang="it-IT" sz="2000" dirty="0"/>
          </a:p>
        </p:txBody>
      </p:sp>
      <p:pic>
        <p:nvPicPr>
          <p:cNvPr id="12" name="Picture 11" descr="A close-up of a graph&#10;&#10;AI-generated content may be incorrect.">
            <a:extLst>
              <a:ext uri="{FF2B5EF4-FFF2-40B4-BE49-F238E27FC236}">
                <a16:creationId xmlns:a16="http://schemas.microsoft.com/office/drawing/2014/main" id="{9B3EA57D-1607-F600-B9CE-8BAB44F85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9" r="11770" b="555"/>
          <a:stretch>
            <a:fillRect/>
          </a:stretch>
        </p:blipFill>
        <p:spPr>
          <a:xfrm>
            <a:off x="-11575" y="1385105"/>
            <a:ext cx="6218903" cy="5472895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695613-19AA-6AF1-AAFC-5999FCF085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77941"/>
              </p:ext>
            </p:extLst>
          </p:nvPr>
        </p:nvGraphicFramePr>
        <p:xfrm>
          <a:off x="6704906" y="4689301"/>
          <a:ext cx="5096373" cy="18174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5005">
                  <a:extLst>
                    <a:ext uri="{9D8B030D-6E8A-4147-A177-3AD203B41FA5}">
                      <a16:colId xmlns:a16="http://schemas.microsoft.com/office/drawing/2014/main" val="1303307325"/>
                    </a:ext>
                  </a:extLst>
                </a:gridCol>
                <a:gridCol w="3791368">
                  <a:extLst>
                    <a:ext uri="{9D8B030D-6E8A-4147-A177-3AD203B41FA5}">
                      <a16:colId xmlns:a16="http://schemas.microsoft.com/office/drawing/2014/main" val="250821174"/>
                    </a:ext>
                  </a:extLst>
                </a:gridCol>
              </a:tblGrid>
              <a:tr h="5289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it-IT" sz="1500" dirty="0">
                          <a:solidFill>
                            <a:srgbClr val="000000"/>
                          </a:solidFill>
                        </a:rPr>
                        <a:t>IBD vs IBD+US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506594"/>
                  </a:ext>
                </a:extLst>
              </a:tr>
              <a:tr h="528992">
                <a:tc>
                  <a:txBody>
                    <a:bodyPr/>
                    <a:lstStyle/>
                    <a:p>
                      <a:r>
                        <a:rPr lang="it-IT" sz="1500" dirty="0"/>
                        <a:t>IBD</a:t>
                      </a:r>
                    </a:p>
                    <a:p>
                      <a:r>
                        <a:rPr lang="it-IT" sz="1500" dirty="0" err="1"/>
                        <a:t>enriched</a:t>
                      </a:r>
                      <a:r>
                        <a:rPr lang="it-IT" sz="1500" dirty="0"/>
                        <a:t> </a:t>
                      </a: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Oscillibacte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Erysipelotrichales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Gemmiger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Lactobacillus</a:t>
                      </a:r>
                      <a:endParaRPr lang="it-IT" sz="1500" dirty="0"/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8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646806"/>
                  </a:ext>
                </a:extLst>
              </a:tr>
              <a:tr h="755703">
                <a:tc>
                  <a:txBody>
                    <a:bodyPr/>
                    <a:lstStyle/>
                    <a:p>
                      <a:r>
                        <a:rPr lang="it-IT" sz="1500" dirty="0"/>
                        <a:t>IBD + US</a:t>
                      </a:r>
                    </a:p>
                    <a:p>
                      <a:r>
                        <a:rPr lang="it-IT" sz="1500" dirty="0" err="1"/>
                        <a:t>enriched</a:t>
                      </a:r>
                      <a:r>
                        <a:rPr lang="it-IT" sz="1500" dirty="0"/>
                        <a:t> </a:t>
                      </a: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i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Fusobacterium 38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Blautia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Anaerostipes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Bacteroides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Clostridium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it-IT" sz="1500" dirty="0"/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4540236"/>
                  </a:ext>
                </a:extLst>
              </a:tr>
            </a:tbl>
          </a:graphicData>
        </a:graphic>
      </p:graphicFrame>
      <p:sp>
        <p:nvSpPr>
          <p:cNvPr id="13" name="Oval 12">
            <a:extLst>
              <a:ext uri="{FF2B5EF4-FFF2-40B4-BE49-F238E27FC236}">
                <a16:creationId xmlns:a16="http://schemas.microsoft.com/office/drawing/2014/main" id="{AFC61221-3B89-5251-BE51-DE27B1967A62}"/>
              </a:ext>
            </a:extLst>
          </p:cNvPr>
          <p:cNvSpPr/>
          <p:nvPr/>
        </p:nvSpPr>
        <p:spPr>
          <a:xfrm>
            <a:off x="407929" y="1851772"/>
            <a:ext cx="1396354" cy="289340"/>
          </a:xfrm>
          <a:prstGeom prst="ellipse">
            <a:avLst/>
          </a:prstGeom>
          <a:noFill/>
          <a:ln w="38100">
            <a:solidFill>
              <a:srgbClr val="51A3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976F287-F676-D9A0-EEAB-38AFE19E1163}"/>
              </a:ext>
            </a:extLst>
          </p:cNvPr>
          <p:cNvSpPr/>
          <p:nvPr/>
        </p:nvSpPr>
        <p:spPr>
          <a:xfrm>
            <a:off x="7964913" y="5767734"/>
            <a:ext cx="1689588" cy="350101"/>
          </a:xfrm>
          <a:prstGeom prst="ellipse">
            <a:avLst/>
          </a:prstGeom>
          <a:noFill/>
          <a:ln w="38100">
            <a:solidFill>
              <a:srgbClr val="51A3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852E2B-FC43-0A3E-C7FD-E5819B90AEF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2000"/>
          </a:blip>
          <a:srcRect l="1646" r="60943" b="5329"/>
          <a:stretch>
            <a:fillRect/>
          </a:stretch>
        </p:blipFill>
        <p:spPr>
          <a:xfrm>
            <a:off x="9448800" y="16511"/>
            <a:ext cx="2717462" cy="5263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3E8BE8E-7E19-23DA-76CF-A7FF8EC19CB3}"/>
              </a:ext>
            </a:extLst>
          </p:cNvPr>
          <p:cNvSpPr txBox="1"/>
          <p:nvPr/>
        </p:nvSpPr>
        <p:spPr>
          <a:xfrm>
            <a:off x="726189" y="2875002"/>
            <a:ext cx="1515333" cy="553998"/>
          </a:xfrm>
          <a:prstGeom prst="rect">
            <a:avLst/>
          </a:prstGeom>
          <a:solidFill>
            <a:schemeClr val="bg1"/>
          </a:solidFill>
          <a:ln>
            <a:solidFill>
              <a:srgbClr val="85A3B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solidFill>
                  <a:srgbClr val="85A3B9"/>
                </a:solidFill>
                <a:latin typeface="+mj-lt"/>
                <a:ea typeface="Aptos" panose="020B0004020202020204" pitchFamily="34" charset="0"/>
              </a:rPr>
              <a:t>IBD + US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0CB6A8-5AFA-43CF-8251-A89CC57A5997}"/>
              </a:ext>
            </a:extLst>
          </p:cNvPr>
          <p:cNvSpPr txBox="1"/>
          <p:nvPr/>
        </p:nvSpPr>
        <p:spPr>
          <a:xfrm>
            <a:off x="2552829" y="2875002"/>
            <a:ext cx="1515333" cy="553998"/>
          </a:xfrm>
          <a:prstGeom prst="rect">
            <a:avLst/>
          </a:prstGeom>
          <a:solidFill>
            <a:schemeClr val="bg1"/>
          </a:solidFill>
          <a:ln>
            <a:solidFill>
              <a:srgbClr val="F9A8A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solidFill>
                  <a:srgbClr val="F9A8A2"/>
                </a:solidFill>
                <a:latin typeface="+mj-lt"/>
                <a:ea typeface="Aptos" panose="020B0004020202020204" pitchFamily="34" charset="0"/>
              </a:rPr>
              <a:t>IBD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A017D5-73CC-E1A6-B8BB-292AE8A4B0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6874" y="1299367"/>
            <a:ext cx="5687658" cy="23399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4E5A55-4443-8161-1162-6CD0812E6AA0}"/>
              </a:ext>
            </a:extLst>
          </p:cNvPr>
          <p:cNvSpPr/>
          <p:nvPr/>
        </p:nvSpPr>
        <p:spPr>
          <a:xfrm>
            <a:off x="6923365" y="1281200"/>
            <a:ext cx="1433869" cy="2358134"/>
          </a:xfrm>
          <a:prstGeom prst="rect">
            <a:avLst/>
          </a:prstGeom>
          <a:noFill/>
          <a:ln w="76200">
            <a:solidFill>
              <a:srgbClr val="F9A8A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447437-494A-AD20-6527-0F4CFF0BFC69}"/>
              </a:ext>
            </a:extLst>
          </p:cNvPr>
          <p:cNvSpPr/>
          <p:nvPr/>
        </p:nvSpPr>
        <p:spPr>
          <a:xfrm>
            <a:off x="8579445" y="1281200"/>
            <a:ext cx="1433869" cy="2358134"/>
          </a:xfrm>
          <a:prstGeom prst="rect">
            <a:avLst/>
          </a:prstGeom>
          <a:noFill/>
          <a:ln w="76200">
            <a:solidFill>
              <a:srgbClr val="85A3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7" name="Picture 24">
            <a:extLst>
              <a:ext uri="{FF2B5EF4-FFF2-40B4-BE49-F238E27FC236}">
                <a16:creationId xmlns:a16="http://schemas.microsoft.com/office/drawing/2014/main" id="{D1015975-174D-12C0-0172-9B879B513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5" y="49397"/>
            <a:ext cx="888934" cy="1138544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742881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866D3-C188-5ED8-373D-5D512B5CA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34D6EF6-1CC5-083B-8ECD-F42D82372D30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041E47C9-7964-CD7E-612E-5E4124FD909A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16s Gut Microbiota Analysis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680D5AB-1A32-3EF1-DB89-88C4C178E6ED}"/>
              </a:ext>
            </a:extLst>
          </p:cNvPr>
          <p:cNvSpPr txBox="1"/>
          <p:nvPr/>
        </p:nvSpPr>
        <p:spPr>
          <a:xfrm>
            <a:off x="645312" y="864595"/>
            <a:ext cx="109130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dirty="0"/>
              <a:t>Beta </a:t>
            </a:r>
            <a:r>
              <a:rPr lang="it-IT" sz="2000" dirty="0" err="1"/>
              <a:t>Diversity</a:t>
            </a:r>
            <a:endParaRPr lang="it-IT" sz="2000" dirty="0"/>
          </a:p>
        </p:txBody>
      </p:sp>
      <p:pic>
        <p:nvPicPr>
          <p:cNvPr id="10" name="Picture 9" descr="A graph showing the number of the same number&#10;&#10;AI-generated content may be incorrect.">
            <a:extLst>
              <a:ext uri="{FF2B5EF4-FFF2-40B4-BE49-F238E27FC236}">
                <a16:creationId xmlns:a16="http://schemas.microsoft.com/office/drawing/2014/main" id="{6C2E28CA-6462-F8CB-2A78-3A8242074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6" r="9507"/>
          <a:stretch>
            <a:fillRect/>
          </a:stretch>
        </p:blipFill>
        <p:spPr>
          <a:xfrm>
            <a:off x="0" y="1601100"/>
            <a:ext cx="6096000" cy="52569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CB253A4-A185-9779-3F91-E546A7CE32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514010"/>
              </p:ext>
            </p:extLst>
          </p:nvPr>
        </p:nvGraphicFramePr>
        <p:xfrm>
          <a:off x="6694746" y="4228910"/>
          <a:ext cx="5096373" cy="22727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5005">
                  <a:extLst>
                    <a:ext uri="{9D8B030D-6E8A-4147-A177-3AD203B41FA5}">
                      <a16:colId xmlns:a16="http://schemas.microsoft.com/office/drawing/2014/main" val="1303307325"/>
                    </a:ext>
                  </a:extLst>
                </a:gridCol>
                <a:gridCol w="3791368">
                  <a:extLst>
                    <a:ext uri="{9D8B030D-6E8A-4147-A177-3AD203B41FA5}">
                      <a16:colId xmlns:a16="http://schemas.microsoft.com/office/drawing/2014/main" val="250821174"/>
                    </a:ext>
                  </a:extLst>
                </a:gridCol>
              </a:tblGrid>
              <a:tr h="5289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it-IT" sz="1500" dirty="0">
                          <a:solidFill>
                            <a:srgbClr val="000000"/>
                          </a:solidFill>
                        </a:rPr>
                        <a:t>IBD+US vs </a:t>
                      </a:r>
                      <a:r>
                        <a:rPr lang="en-US" altLang="it-IT" sz="1500" dirty="0" err="1">
                          <a:solidFill>
                            <a:srgbClr val="000000"/>
                          </a:solidFill>
                        </a:rPr>
                        <a:t>IBD+SpA</a:t>
                      </a:r>
                      <a:endParaRPr lang="en-US" altLang="it-IT" sz="1500" dirty="0">
                        <a:solidFill>
                          <a:srgbClr val="000000"/>
                        </a:solidFill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506594"/>
                  </a:ext>
                </a:extLst>
              </a:tr>
              <a:tr h="982414">
                <a:tc>
                  <a:txBody>
                    <a:bodyPr/>
                    <a:lstStyle/>
                    <a:p>
                      <a:r>
                        <a:rPr lang="it-IT" sz="1500" dirty="0"/>
                        <a:t>IBD+US</a:t>
                      </a:r>
                    </a:p>
                    <a:p>
                      <a:r>
                        <a:rPr lang="it-IT" sz="1500" dirty="0" err="1"/>
                        <a:t>enriched</a:t>
                      </a:r>
                      <a:r>
                        <a:rPr lang="it-IT" sz="1500" dirty="0"/>
                        <a:t> </a:t>
                      </a: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Anaerostipes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Blautia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Clostridium XVIII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Roseburia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Phascolarctobacterium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Bacteroides, </a:t>
                      </a:r>
                      <a:r>
                        <a:rPr lang="en-GB" sz="1500" i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Fusobacterium 38</a:t>
                      </a:r>
                      <a:endParaRPr lang="it-IT" sz="1500" u="sng" dirty="0"/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A8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646806"/>
                  </a:ext>
                </a:extLst>
              </a:tr>
              <a:tr h="755703">
                <a:tc>
                  <a:txBody>
                    <a:bodyPr/>
                    <a:lstStyle/>
                    <a:p>
                      <a:r>
                        <a:rPr lang="it-IT" sz="1500" dirty="0" err="1"/>
                        <a:t>IBD+SpA</a:t>
                      </a:r>
                      <a:endParaRPr lang="it-IT" sz="1500" dirty="0"/>
                    </a:p>
                    <a:p>
                      <a:r>
                        <a:rPr lang="it-IT" sz="1500" dirty="0" err="1"/>
                        <a:t>enriched</a:t>
                      </a:r>
                      <a:r>
                        <a:rPr lang="it-IT" sz="1500" dirty="0"/>
                        <a:t> </a:t>
                      </a: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Lactobacillus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Actinomyces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Prevotella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Bifidobacterium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</a:t>
                      </a:r>
                      <a:r>
                        <a:rPr lang="en-GB" sz="15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Streptococcus, </a:t>
                      </a:r>
                      <a:r>
                        <a:rPr lang="en-GB" sz="1500" i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Blautia 2778</a:t>
                      </a:r>
                      <a:r>
                        <a:rPr lang="en-GB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it-IT" sz="1500" dirty="0"/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5A3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4540236"/>
                  </a:ext>
                </a:extLst>
              </a:tr>
            </a:tbl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D60ADA88-611D-A005-DB5E-A606F4901B6C}"/>
              </a:ext>
            </a:extLst>
          </p:cNvPr>
          <p:cNvSpPr/>
          <p:nvPr/>
        </p:nvSpPr>
        <p:spPr>
          <a:xfrm>
            <a:off x="3826211" y="5722344"/>
            <a:ext cx="1049102" cy="217385"/>
          </a:xfrm>
          <a:prstGeom prst="ellipse">
            <a:avLst/>
          </a:prstGeom>
          <a:noFill/>
          <a:ln w="38100">
            <a:solidFill>
              <a:srgbClr val="51A3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9D2C9DE-AA29-CD5F-B41F-D571F75E4A99}"/>
              </a:ext>
            </a:extLst>
          </p:cNvPr>
          <p:cNvSpPr/>
          <p:nvPr/>
        </p:nvSpPr>
        <p:spPr>
          <a:xfrm>
            <a:off x="4971670" y="5717481"/>
            <a:ext cx="1049102" cy="197623"/>
          </a:xfrm>
          <a:prstGeom prst="ellipse">
            <a:avLst/>
          </a:prstGeom>
          <a:noFill/>
          <a:ln w="38100">
            <a:solidFill>
              <a:srgbClr val="51A3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C5CB20-AFA6-3804-AEEB-46B01B5E1E5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2000"/>
          </a:blip>
          <a:srcRect l="1646" r="60943" b="5329"/>
          <a:stretch>
            <a:fillRect/>
          </a:stretch>
        </p:blipFill>
        <p:spPr>
          <a:xfrm>
            <a:off x="9448800" y="16511"/>
            <a:ext cx="2717462" cy="52639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24BBD84-796F-BB03-AC59-AA0F017201D6}"/>
              </a:ext>
            </a:extLst>
          </p:cNvPr>
          <p:cNvSpPr txBox="1"/>
          <p:nvPr/>
        </p:nvSpPr>
        <p:spPr>
          <a:xfrm>
            <a:off x="1177599" y="3349564"/>
            <a:ext cx="1723683" cy="553998"/>
          </a:xfrm>
          <a:prstGeom prst="rect">
            <a:avLst/>
          </a:prstGeom>
          <a:solidFill>
            <a:schemeClr val="bg1"/>
          </a:solidFill>
          <a:ln>
            <a:solidFill>
              <a:srgbClr val="85A3B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solidFill>
                  <a:srgbClr val="85A3B9"/>
                </a:solidFill>
                <a:latin typeface="+mj-lt"/>
                <a:ea typeface="Aptos" panose="020B0004020202020204" pitchFamily="34" charset="0"/>
              </a:rPr>
              <a:t>IBD + SpA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B7F1C7-2645-4096-1958-FBB270EED5F2}"/>
              </a:ext>
            </a:extLst>
          </p:cNvPr>
          <p:cNvSpPr txBox="1"/>
          <p:nvPr/>
        </p:nvSpPr>
        <p:spPr>
          <a:xfrm>
            <a:off x="3212589" y="3349564"/>
            <a:ext cx="1723683" cy="553998"/>
          </a:xfrm>
          <a:prstGeom prst="rect">
            <a:avLst/>
          </a:prstGeom>
          <a:solidFill>
            <a:schemeClr val="bg1"/>
          </a:solidFill>
          <a:ln>
            <a:solidFill>
              <a:srgbClr val="F9A8A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solidFill>
                  <a:srgbClr val="F9A8A2"/>
                </a:solidFill>
                <a:latin typeface="+mj-lt"/>
                <a:ea typeface="Aptos" panose="020B0004020202020204" pitchFamily="34" charset="0"/>
              </a:rPr>
              <a:t>IBD + US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098DA7-1C6C-BC8A-2B14-7B49D886CA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6874" y="1299367"/>
            <a:ext cx="5687658" cy="233996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A492930-8E72-DEA9-AE36-301CCF8DE7FE}"/>
              </a:ext>
            </a:extLst>
          </p:cNvPr>
          <p:cNvSpPr/>
          <p:nvPr/>
        </p:nvSpPr>
        <p:spPr>
          <a:xfrm>
            <a:off x="8589605" y="1291360"/>
            <a:ext cx="1433869" cy="2358134"/>
          </a:xfrm>
          <a:prstGeom prst="rect">
            <a:avLst/>
          </a:prstGeom>
          <a:noFill/>
          <a:ln w="76200">
            <a:solidFill>
              <a:srgbClr val="F9A8A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36EC75A-5716-C6F6-AD19-387450642B67}"/>
              </a:ext>
            </a:extLst>
          </p:cNvPr>
          <p:cNvSpPr/>
          <p:nvPr/>
        </p:nvSpPr>
        <p:spPr>
          <a:xfrm>
            <a:off x="10245685" y="1301520"/>
            <a:ext cx="1433869" cy="2358134"/>
          </a:xfrm>
          <a:prstGeom prst="rect">
            <a:avLst/>
          </a:prstGeom>
          <a:noFill/>
          <a:ln w="76200">
            <a:solidFill>
              <a:srgbClr val="85A3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2" name="Picture 24">
            <a:extLst>
              <a:ext uri="{FF2B5EF4-FFF2-40B4-BE49-F238E27FC236}">
                <a16:creationId xmlns:a16="http://schemas.microsoft.com/office/drawing/2014/main" id="{8B284251-6CFE-2651-60C3-8336A79710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5" y="49397"/>
            <a:ext cx="888934" cy="1138544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094489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D087B-6616-41A3-2D09-712954113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AA72276-2264-C145-C5FD-0759EB9E96E8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1B4E9E0D-F54F-BE80-7026-6A2586687FE8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CONCLUSION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3C2CC18-8552-EDE6-28ED-BE8D49AB9D7F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C3F547C-6CB5-3E3D-4B90-CB88AA2F6B3E}"/>
              </a:ext>
            </a:extLst>
          </p:cNvPr>
          <p:cNvSpPr txBox="1"/>
          <p:nvPr/>
        </p:nvSpPr>
        <p:spPr>
          <a:xfrm>
            <a:off x="658167" y="1251970"/>
            <a:ext cx="1090024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dirty="0">
                <a:latin typeface="+mn-lt"/>
              </a:rPr>
              <a:t>This study highlights a significant proportion of </a:t>
            </a:r>
            <a:r>
              <a:rPr lang="en-US" sz="2000" dirty="0">
                <a:latin typeface="+mn-lt"/>
              </a:rPr>
              <a:t>undiagnosed IBD-related arthritis (6,7 %)</a:t>
            </a:r>
          </a:p>
          <a:p>
            <a:endParaRPr lang="en-US" sz="20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b="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err="1">
                <a:latin typeface="+mn-lt"/>
              </a:rPr>
              <a:t>Musculoskeletal</a:t>
            </a:r>
            <a:r>
              <a:rPr lang="it-IT" sz="2000" dirty="0">
                <a:latin typeface="+mn-lt"/>
              </a:rPr>
              <a:t> </a:t>
            </a:r>
            <a:r>
              <a:rPr lang="it-IT" sz="2000" dirty="0" err="1">
                <a:latin typeface="+mn-lt"/>
              </a:rPr>
              <a:t>ultrasound</a:t>
            </a:r>
            <a:r>
              <a:rPr lang="it-IT" sz="200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revealed</a:t>
            </a:r>
            <a:r>
              <a:rPr lang="it-IT" sz="2000" b="0" dirty="0">
                <a:latin typeface="+mn-lt"/>
              </a:rPr>
              <a:t> a high rate of </a:t>
            </a:r>
            <a:r>
              <a:rPr lang="it-IT" sz="2000" b="0" dirty="0" err="1">
                <a:latin typeface="+mn-lt"/>
              </a:rPr>
              <a:t>subclinical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inflammatory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lesions</a:t>
            </a:r>
            <a:r>
              <a:rPr lang="it-IT" sz="2000" b="0" dirty="0">
                <a:latin typeface="+mn-lt"/>
              </a:rPr>
              <a:t>, </a:t>
            </a:r>
            <a:r>
              <a:rPr lang="it-IT" sz="2000" b="0" dirty="0" err="1">
                <a:latin typeface="+mn-lt"/>
              </a:rPr>
              <a:t>often</a:t>
            </a:r>
            <a:r>
              <a:rPr lang="it-IT" sz="2000" b="0" dirty="0">
                <a:latin typeface="+mn-lt"/>
              </a:rPr>
              <a:t> in </a:t>
            </a:r>
            <a:r>
              <a:rPr lang="it-IT" sz="2000" b="0" dirty="0" err="1">
                <a:latin typeface="+mn-lt"/>
              </a:rPr>
              <a:t>patients</a:t>
            </a:r>
            <a:r>
              <a:rPr lang="it-IT" sz="2000" b="0" dirty="0">
                <a:latin typeface="+mn-lt"/>
              </a:rPr>
              <a:t> with negative DETAIL screening.</a:t>
            </a:r>
          </a:p>
          <a:p>
            <a:endParaRPr lang="it-IT" sz="2000" b="0" dirty="0">
              <a:latin typeface="+mn-lt"/>
            </a:endParaRPr>
          </a:p>
          <a:p>
            <a:endParaRPr lang="it-IT" sz="2000" b="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dirty="0">
                <a:latin typeface="+mn-lt"/>
              </a:rPr>
              <a:t>The </a:t>
            </a:r>
            <a:r>
              <a:rPr lang="it-IT" sz="2000" dirty="0" err="1">
                <a:latin typeface="+mn-lt"/>
              </a:rPr>
              <a:t>Peripheral</a:t>
            </a:r>
            <a:r>
              <a:rPr lang="it-IT" sz="2000" dirty="0">
                <a:latin typeface="+mn-lt"/>
              </a:rPr>
              <a:t> DETAIL subscore (≥2)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showed</a:t>
            </a:r>
            <a:r>
              <a:rPr lang="it-IT" sz="2000" b="0" dirty="0">
                <a:latin typeface="+mn-lt"/>
              </a:rPr>
              <a:t> good </a:t>
            </a:r>
            <a:r>
              <a:rPr lang="it-IT" sz="2000" b="0" dirty="0" err="1">
                <a:latin typeface="+mn-lt"/>
              </a:rPr>
              <a:t>accuracy</a:t>
            </a:r>
            <a:r>
              <a:rPr lang="it-IT" sz="2000" b="0" dirty="0">
                <a:latin typeface="+mn-lt"/>
              </a:rPr>
              <a:t> and </a:t>
            </a:r>
            <a:r>
              <a:rPr lang="it-IT" sz="2000" b="0" dirty="0" err="1">
                <a:latin typeface="+mn-lt"/>
              </a:rPr>
              <a:t>excellent</a:t>
            </a:r>
            <a:r>
              <a:rPr lang="it-IT" sz="2000" b="0" dirty="0">
                <a:latin typeface="+mn-lt"/>
              </a:rPr>
              <a:t> NPV in </a:t>
            </a:r>
            <a:r>
              <a:rPr lang="it-IT" sz="2000" b="0" dirty="0" err="1">
                <a:latin typeface="+mn-lt"/>
              </a:rPr>
              <a:t>pSpA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diagnosis</a:t>
            </a:r>
            <a:r>
              <a:rPr lang="it-IT" sz="2000" b="0" dirty="0">
                <a:latin typeface="+mn-lt"/>
              </a:rPr>
              <a:t>, </a:t>
            </a:r>
            <a:r>
              <a:rPr lang="it-IT" sz="2000" b="0" dirty="0" err="1">
                <a:latin typeface="+mn-lt"/>
              </a:rPr>
              <a:t>supporting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its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role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as</a:t>
            </a:r>
            <a:r>
              <a:rPr lang="it-IT" sz="2000" b="0" dirty="0">
                <a:latin typeface="+mn-lt"/>
              </a:rPr>
              <a:t> a rule-out tool in IBD clinics.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b="0" dirty="0">
              <a:latin typeface="+mn-lt"/>
            </a:endParaRPr>
          </a:p>
          <a:p>
            <a:endParaRPr lang="it-IT" sz="2000" b="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0" dirty="0">
                <a:latin typeface="+mn-lt"/>
              </a:rPr>
              <a:t>16s Microbiota Analysis </a:t>
            </a:r>
            <a:r>
              <a:rPr lang="it-IT" sz="2000" b="0" dirty="0" err="1">
                <a:latin typeface="+mn-lt"/>
              </a:rPr>
              <a:t>identified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distinct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profiles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along</a:t>
            </a:r>
            <a:r>
              <a:rPr lang="it-IT" sz="2000" b="0" dirty="0">
                <a:latin typeface="+mn-lt"/>
              </a:rPr>
              <a:t> the IBD–US–SpA </a:t>
            </a:r>
            <a:r>
              <a:rPr lang="it-IT" sz="2000" b="0" dirty="0" err="1">
                <a:latin typeface="+mn-lt"/>
              </a:rPr>
              <a:t>spectrum</a:t>
            </a:r>
            <a:r>
              <a:rPr lang="it-IT" sz="2000" b="0" dirty="0">
                <a:latin typeface="+mn-lt"/>
              </a:rPr>
              <a:t>, with </a:t>
            </a:r>
            <a:r>
              <a:rPr lang="it-IT" sz="2000" dirty="0" err="1">
                <a:latin typeface="+mn-lt"/>
              </a:rPr>
              <a:t>loss</a:t>
            </a:r>
            <a:r>
              <a:rPr lang="it-IT" sz="2000" dirty="0">
                <a:latin typeface="+mn-lt"/>
              </a:rPr>
              <a:t> of SCFA producers</a:t>
            </a:r>
            <a:r>
              <a:rPr lang="it-IT" sz="2000" b="0" dirty="0">
                <a:latin typeface="+mn-lt"/>
              </a:rPr>
              <a:t> and </a:t>
            </a:r>
            <a:r>
              <a:rPr lang="it-IT" sz="2000" dirty="0">
                <a:latin typeface="+mn-lt"/>
              </a:rPr>
              <a:t>IBD-US </a:t>
            </a:r>
            <a:r>
              <a:rPr lang="it-IT" sz="2000" i="1" dirty="0" err="1">
                <a:latin typeface="+mn-lt"/>
              </a:rPr>
              <a:t>Fusobacterium</a:t>
            </a:r>
            <a:r>
              <a:rPr lang="it-IT" sz="2000" dirty="0">
                <a:latin typeface="+mn-lt"/>
              </a:rPr>
              <a:t> </a:t>
            </a:r>
            <a:r>
              <a:rPr lang="it-IT" sz="2000" dirty="0" err="1">
                <a:latin typeface="+mn-lt"/>
              </a:rPr>
              <a:t>enrichment</a:t>
            </a:r>
            <a:r>
              <a:rPr lang="it-IT" sz="200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suggesting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early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microbial</a:t>
            </a:r>
            <a:r>
              <a:rPr lang="it-IT" sz="2000" b="0" dirty="0">
                <a:latin typeface="+mn-lt"/>
              </a:rPr>
              <a:t> </a:t>
            </a:r>
            <a:r>
              <a:rPr lang="it-IT" sz="2000" b="0" dirty="0" err="1">
                <a:latin typeface="+mn-lt"/>
              </a:rPr>
              <a:t>involvement</a:t>
            </a:r>
            <a:r>
              <a:rPr lang="it-IT" sz="2000" b="0" dirty="0">
                <a:latin typeface="+mn-lt"/>
              </a:rPr>
              <a:t>.</a:t>
            </a:r>
          </a:p>
          <a:p>
            <a:endParaRPr lang="it-IT" sz="2000" b="0" dirty="0">
              <a:latin typeface="+mn-lt"/>
            </a:endParaRPr>
          </a:p>
        </p:txBody>
      </p:sp>
      <p:sp>
        <p:nvSpPr>
          <p:cNvPr id="3" name="CasellaDiTesto 1">
            <a:extLst>
              <a:ext uri="{FF2B5EF4-FFF2-40B4-BE49-F238E27FC236}">
                <a16:creationId xmlns:a16="http://schemas.microsoft.com/office/drawing/2014/main" id="{04DD7A6B-E9DD-7EAC-A56A-F97AFCB68E6A}"/>
              </a:ext>
            </a:extLst>
          </p:cNvPr>
          <p:cNvSpPr txBox="1"/>
          <p:nvPr/>
        </p:nvSpPr>
        <p:spPr>
          <a:xfrm>
            <a:off x="684314" y="6515272"/>
            <a:ext cx="11363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IBD,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bowel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ultrasound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SpA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spondyloarthritis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SCFA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short chain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fatty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acid; </a:t>
            </a:r>
            <a:r>
              <a:rPr lang="it-IT" sz="1000" dirty="0">
                <a:latin typeface="BlinkMacSystemFont"/>
              </a:rPr>
              <a:t>PBMC</a:t>
            </a:r>
            <a:r>
              <a:rPr lang="it-IT" sz="1000" b="0" dirty="0">
                <a:latin typeface="BlinkMacSystemFont"/>
              </a:rPr>
              <a:t>, </a:t>
            </a:r>
            <a:r>
              <a:rPr lang="it-IT" sz="1000" b="0" dirty="0" err="1">
                <a:latin typeface="BlinkMacSystemFont"/>
              </a:rPr>
              <a:t>Peripheral</a:t>
            </a:r>
            <a:r>
              <a:rPr lang="it-IT" sz="1000" b="0" dirty="0">
                <a:latin typeface="BlinkMacSystemFont"/>
              </a:rPr>
              <a:t> Blood </a:t>
            </a:r>
            <a:r>
              <a:rPr lang="it-IT" sz="1000" b="0" dirty="0" err="1">
                <a:latin typeface="BlinkMacSystemFont"/>
              </a:rPr>
              <a:t>Mononuclear</a:t>
            </a:r>
            <a:r>
              <a:rPr lang="it-IT" sz="1000" b="0" dirty="0">
                <a:latin typeface="BlinkMacSystemFont"/>
              </a:rPr>
              <a:t> </a:t>
            </a:r>
            <a:r>
              <a:rPr lang="it-IT" sz="1000" b="0" dirty="0" err="1">
                <a:latin typeface="BlinkMacSystemFont"/>
              </a:rPr>
              <a:t>Cells</a:t>
            </a:r>
            <a:r>
              <a:rPr lang="it-IT" sz="1000" b="0" dirty="0">
                <a:latin typeface="BlinkMacSystemFont"/>
              </a:rPr>
              <a:t> 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endParaRPr lang="it-IT" sz="1000" b="0" dirty="0">
              <a:highlight>
                <a:srgbClr val="FFFF00"/>
              </a:highlight>
              <a:latin typeface="BlinkMacSystemFont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1ACFB4E-FD59-0F13-0509-5CF0A9D9720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2000"/>
          </a:blip>
          <a:srcRect l="1646" r="60943" b="5329"/>
          <a:stretch>
            <a:fillRect/>
          </a:stretch>
        </p:blipFill>
        <p:spPr>
          <a:xfrm>
            <a:off x="9448800" y="16511"/>
            <a:ext cx="2717462" cy="52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61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F8139-FD8C-5A7F-AAB9-CB667F0BD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34B3AFF-E53E-AF3E-09CE-0A76621DDE45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7C082F69-71C1-0CDD-00EE-422E6501CEA0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CONCLUSION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392889C-D778-6203-0BC1-9CACB93BFF90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669F385-59BD-5AEE-5CD7-EE5D206791CC}"/>
              </a:ext>
            </a:extLst>
          </p:cNvPr>
          <p:cNvSpPr txBox="1"/>
          <p:nvPr/>
        </p:nvSpPr>
        <p:spPr>
          <a:xfrm>
            <a:off x="658167" y="1881890"/>
            <a:ext cx="1090024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800" dirty="0">
                <a:latin typeface="+mn-lt"/>
              </a:rPr>
              <a:t>Study </a:t>
            </a:r>
            <a:r>
              <a:rPr lang="it-IT" sz="2800" dirty="0" err="1">
                <a:latin typeface="+mn-lt"/>
              </a:rPr>
              <a:t>Limitations</a:t>
            </a:r>
            <a:endParaRPr lang="it-IT" sz="2800" b="0" dirty="0">
              <a:latin typeface="+mn-lt"/>
            </a:endParaRPr>
          </a:p>
          <a:p>
            <a:pPr algn="ctr"/>
            <a:endParaRPr lang="it-IT" sz="2800" b="0" dirty="0">
              <a:latin typeface="+mn-lt"/>
            </a:endParaRPr>
          </a:p>
          <a:p>
            <a:pPr algn="ctr"/>
            <a:r>
              <a:rPr lang="it-IT" sz="2800" b="0" dirty="0" err="1">
                <a:latin typeface="+mn-lt"/>
              </a:rPr>
              <a:t>Lack</a:t>
            </a:r>
            <a:r>
              <a:rPr lang="it-IT" sz="2800" b="0" dirty="0">
                <a:latin typeface="+mn-lt"/>
              </a:rPr>
              <a:t> of </a:t>
            </a:r>
            <a:r>
              <a:rPr lang="it-IT" sz="2800" b="0" dirty="0" err="1">
                <a:latin typeface="+mn-lt"/>
              </a:rPr>
              <a:t>Axial</a:t>
            </a:r>
            <a:r>
              <a:rPr lang="it-IT" sz="2800" b="0" dirty="0">
                <a:latin typeface="+mn-lt"/>
              </a:rPr>
              <a:t> imaging and HLA-B27 testing.</a:t>
            </a:r>
          </a:p>
          <a:p>
            <a:pPr algn="ctr"/>
            <a:endParaRPr lang="it-IT" sz="2800" b="0" dirty="0">
              <a:latin typeface="+mn-lt"/>
            </a:endParaRPr>
          </a:p>
          <a:p>
            <a:pPr algn="ctr"/>
            <a:endParaRPr lang="it-IT" sz="2800" b="0" dirty="0">
              <a:latin typeface="+mn-lt"/>
            </a:endParaRPr>
          </a:p>
          <a:p>
            <a:pPr algn="ctr"/>
            <a:endParaRPr lang="it-IT" sz="2800" b="0" dirty="0">
              <a:latin typeface="+mn-lt"/>
            </a:endParaRPr>
          </a:p>
          <a:p>
            <a:pPr algn="ctr"/>
            <a:r>
              <a:rPr lang="it-IT" sz="2800" dirty="0">
                <a:latin typeface="+mn-lt"/>
              </a:rPr>
              <a:t>Future </a:t>
            </a:r>
            <a:r>
              <a:rPr lang="it-IT" sz="2800" dirty="0" err="1">
                <a:latin typeface="+mn-lt"/>
              </a:rPr>
              <a:t>Perspectives</a:t>
            </a:r>
            <a:endParaRPr lang="it-IT" sz="2800" dirty="0">
              <a:latin typeface="+mn-lt"/>
            </a:endParaRPr>
          </a:p>
          <a:p>
            <a:pPr algn="ctr"/>
            <a:endParaRPr lang="it-IT" sz="2800" b="0" dirty="0">
              <a:latin typeface="+mn-lt"/>
            </a:endParaRPr>
          </a:p>
          <a:p>
            <a:pPr algn="ctr"/>
            <a:r>
              <a:rPr lang="it-IT" sz="2800" b="0" dirty="0" err="1">
                <a:latin typeface="+mn-lt"/>
              </a:rPr>
              <a:t>Longitudinal</a:t>
            </a:r>
            <a:r>
              <a:rPr lang="it-IT" sz="2800" b="0" dirty="0">
                <a:latin typeface="+mn-lt"/>
              </a:rPr>
              <a:t> follow-up</a:t>
            </a:r>
          </a:p>
          <a:p>
            <a:pPr algn="ctr"/>
            <a:r>
              <a:rPr lang="it-IT" sz="2800" b="0" dirty="0">
                <a:latin typeface="+mn-lt"/>
              </a:rPr>
              <a:t>PBMC </a:t>
            </a:r>
            <a:r>
              <a:rPr lang="it-IT" sz="2800" b="0" dirty="0" err="1">
                <a:latin typeface="+mn-lt"/>
              </a:rPr>
              <a:t>immunophenotyping</a:t>
            </a:r>
            <a:endParaRPr lang="it-IT" sz="2800" b="0" dirty="0">
              <a:latin typeface="+mn-lt"/>
            </a:endParaRPr>
          </a:p>
        </p:txBody>
      </p:sp>
      <p:sp>
        <p:nvSpPr>
          <p:cNvPr id="3" name="CasellaDiTesto 1">
            <a:extLst>
              <a:ext uri="{FF2B5EF4-FFF2-40B4-BE49-F238E27FC236}">
                <a16:creationId xmlns:a16="http://schemas.microsoft.com/office/drawing/2014/main" id="{163C7F34-795D-B7C6-C6EF-AB205D522E3D}"/>
              </a:ext>
            </a:extLst>
          </p:cNvPr>
          <p:cNvSpPr txBox="1"/>
          <p:nvPr/>
        </p:nvSpPr>
        <p:spPr>
          <a:xfrm>
            <a:off x="684314" y="6515272"/>
            <a:ext cx="11363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IBD,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bowel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ultrasound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SpA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spondyloarthritis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SCFA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short chain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fatty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acid; </a:t>
            </a:r>
            <a:r>
              <a:rPr lang="it-IT" sz="1000" dirty="0">
                <a:latin typeface="BlinkMacSystemFont"/>
              </a:rPr>
              <a:t>PBMC</a:t>
            </a:r>
            <a:r>
              <a:rPr lang="it-IT" sz="1000" b="0" dirty="0">
                <a:latin typeface="BlinkMacSystemFont"/>
              </a:rPr>
              <a:t>, </a:t>
            </a:r>
            <a:r>
              <a:rPr lang="it-IT" sz="1000" b="0" dirty="0" err="1">
                <a:latin typeface="BlinkMacSystemFont"/>
              </a:rPr>
              <a:t>Peripheral</a:t>
            </a:r>
            <a:r>
              <a:rPr lang="it-IT" sz="1000" b="0" dirty="0">
                <a:latin typeface="BlinkMacSystemFont"/>
              </a:rPr>
              <a:t> Blood </a:t>
            </a:r>
            <a:r>
              <a:rPr lang="it-IT" sz="1000" b="0" dirty="0" err="1">
                <a:latin typeface="BlinkMacSystemFont"/>
              </a:rPr>
              <a:t>Mononuclear</a:t>
            </a:r>
            <a:r>
              <a:rPr lang="it-IT" sz="1000" b="0" dirty="0">
                <a:latin typeface="BlinkMacSystemFont"/>
              </a:rPr>
              <a:t> </a:t>
            </a:r>
            <a:r>
              <a:rPr lang="it-IT" sz="1000" b="0" dirty="0" err="1">
                <a:latin typeface="BlinkMacSystemFont"/>
              </a:rPr>
              <a:t>Cells</a:t>
            </a:r>
            <a:r>
              <a:rPr lang="it-IT" sz="1000" b="0" dirty="0">
                <a:latin typeface="BlinkMacSystemFont"/>
              </a:rPr>
              <a:t> 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endParaRPr lang="it-IT" sz="1000" b="0" dirty="0">
              <a:highlight>
                <a:srgbClr val="FFFF00"/>
              </a:highlight>
              <a:latin typeface="BlinkMacSystemFont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50FC38-B8AB-A4A7-7266-734DD55D53B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2000"/>
          </a:blip>
          <a:srcRect l="1646" r="60943" b="5329"/>
          <a:stretch>
            <a:fillRect/>
          </a:stretch>
        </p:blipFill>
        <p:spPr>
          <a:xfrm>
            <a:off x="9448800" y="16511"/>
            <a:ext cx="2717462" cy="52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02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AE60C-C8BC-E6EA-D505-8A6B6244C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DE0BE60-BBB1-7B00-DED2-02C34629366C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36F39065-0369-E3AC-1D99-11D02750E455}"/>
              </a:ext>
            </a:extLst>
          </p:cNvPr>
          <p:cNvSpPr txBox="1">
            <a:spLocks/>
          </p:cNvSpPr>
          <p:nvPr/>
        </p:nvSpPr>
        <p:spPr>
          <a:xfrm>
            <a:off x="633588" y="2776774"/>
            <a:ext cx="10924822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 You for Your Attention!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6C9F41-AD2F-83B8-2FAC-9701F3C5C430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8230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2B809-2CDB-971E-B33F-D5FBC8719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8C114CC-7339-387E-E72E-616C10D89C6F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DEF26042-E04D-B064-73E8-0CEB6955542B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DETAIL Questionnaire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985A2D3-3D4E-1B63-2883-4196F845B55F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57995A71-E299-5D56-2E1F-F0461CE7EDEC}"/>
              </a:ext>
            </a:extLst>
          </p:cNvPr>
          <p:cNvGrpSpPr/>
          <p:nvPr/>
        </p:nvGrpSpPr>
        <p:grpSpPr>
          <a:xfrm>
            <a:off x="633589" y="4086766"/>
            <a:ext cx="4092840" cy="2455646"/>
            <a:chOff x="6314591" y="943898"/>
            <a:chExt cx="5239972" cy="2701211"/>
          </a:xfrm>
        </p:grpSpPr>
        <p:graphicFrame>
          <p:nvGraphicFramePr>
            <p:cNvPr id="7" name="Chart 6">
              <a:extLst>
                <a:ext uri="{FF2B5EF4-FFF2-40B4-BE49-F238E27FC236}">
                  <a16:creationId xmlns:a16="http://schemas.microsoft.com/office/drawing/2014/main" id="{02569364-4518-DC8D-B01D-5541D46008E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113293479"/>
                </p:ext>
              </p:extLst>
            </p:nvPr>
          </p:nvGraphicFramePr>
          <p:xfrm>
            <a:off x="6314591" y="943898"/>
            <a:ext cx="2644878" cy="27012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id="{31112E80-0C07-834E-E9A1-1777390B4656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57433159"/>
                </p:ext>
              </p:extLst>
            </p:nvPr>
          </p:nvGraphicFramePr>
          <p:xfrm>
            <a:off x="8959469" y="943898"/>
            <a:ext cx="2595094" cy="27012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30C3B3E-11EE-98FB-266D-C9957695C1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823595"/>
              </p:ext>
            </p:extLst>
          </p:nvPr>
        </p:nvGraphicFramePr>
        <p:xfrm>
          <a:off x="647170" y="1408027"/>
          <a:ext cx="4104563" cy="249918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03693">
                  <a:extLst>
                    <a:ext uri="{9D8B030D-6E8A-4147-A177-3AD203B41FA5}">
                      <a16:colId xmlns:a16="http://schemas.microsoft.com/office/drawing/2014/main" val="4288974595"/>
                    </a:ext>
                  </a:extLst>
                </a:gridCol>
                <a:gridCol w="3800870">
                  <a:extLst>
                    <a:ext uri="{9D8B030D-6E8A-4147-A177-3AD203B41FA5}">
                      <a16:colId xmlns:a16="http://schemas.microsoft.com/office/drawing/2014/main" val="3357705005"/>
                    </a:ext>
                  </a:extLst>
                </a:gridCol>
              </a:tblGrid>
              <a:tr h="44114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1" u="none" strike="noStrike" dirty="0">
                          <a:effectLst/>
                        </a:rPr>
                        <a:t>1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Have you ever had pain and swelling in your finger </a:t>
                      </a:r>
                    </a:p>
                    <a:p>
                      <a:pPr algn="just" rtl="0" fontAlgn="ctr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or toe joint or any joint for no other known reason?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868292"/>
                  </a:ext>
                </a:extLst>
              </a:tr>
              <a:tr h="391919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1" u="none" strike="noStrike" dirty="0">
                          <a:effectLst/>
                        </a:rPr>
                        <a:t>2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Do your fingers or toes look swollen and sausage-like?</a:t>
                      </a:r>
                    </a:p>
                    <a:p>
                      <a:pPr algn="just" rtl="0" fontAlgn="ctr">
                        <a:buNone/>
                      </a:pP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582421"/>
                  </a:ext>
                </a:extLst>
              </a:tr>
              <a:tr h="391919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1" u="none" strike="noStrike" dirty="0">
                          <a:effectLst/>
                        </a:rPr>
                        <a:t>3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Do you have pain in your heels?</a:t>
                      </a:r>
                    </a:p>
                    <a:p>
                      <a:pPr algn="just" rtl="0" fontAlgn="ctr">
                        <a:buNone/>
                      </a:pP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303798"/>
                  </a:ext>
                </a:extLst>
              </a:tr>
              <a:tr h="44114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1" u="none" strike="noStrike" dirty="0">
                          <a:effectLst/>
                        </a:rPr>
                        <a:t>4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Have you ever had low back pain lasting at least 3 months </a:t>
                      </a:r>
                    </a:p>
                    <a:p>
                      <a:pPr algn="just" rtl="0" fontAlgn="ctr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without any trauma?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151985"/>
                  </a:ext>
                </a:extLst>
              </a:tr>
              <a:tr h="44114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1" u="none" strike="noStrike" dirty="0">
                          <a:effectLst/>
                        </a:rPr>
                        <a:t>5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Do you have low back pain that improves with exercise </a:t>
                      </a:r>
                    </a:p>
                    <a:p>
                      <a:pPr algn="just" rtl="0" fontAlgn="ctr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in the morning and/or after rest?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916868"/>
                  </a:ext>
                </a:extLst>
              </a:tr>
              <a:tr h="391919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1" u="none" strike="noStrike" dirty="0">
                          <a:effectLst/>
                        </a:rPr>
                        <a:t>6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Do you wake up at night because of back pain?</a:t>
                      </a:r>
                    </a:p>
                    <a:p>
                      <a:pPr algn="just" rtl="0" fontAlgn="ctr">
                        <a:buNone/>
                      </a:pP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910094"/>
                  </a:ext>
                </a:extLst>
              </a:tr>
            </a:tbl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DC942EE8-6C63-B66E-0349-E70571FAF2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2396642"/>
              </p:ext>
            </p:extLst>
          </p:nvPr>
        </p:nvGraphicFramePr>
        <p:xfrm>
          <a:off x="5715712" y="1668945"/>
          <a:ext cx="5774089" cy="4024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9031A41-3B76-8129-BB65-7413BE7E2D9A}"/>
              </a:ext>
            </a:extLst>
          </p:cNvPr>
          <p:cNvSpPr txBox="1"/>
          <p:nvPr/>
        </p:nvSpPr>
        <p:spPr>
          <a:xfrm>
            <a:off x="579510" y="830669"/>
            <a:ext cx="41722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DET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ection of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A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rthritis in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I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nflammatory bowe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L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 diseases</a:t>
            </a:r>
          </a:p>
          <a:p>
            <a:pPr algn="ctr"/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(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DETAIL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) questionnaire</a:t>
            </a:r>
            <a:endParaRPr lang="it-IT" b="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07773A-8179-501F-1C5F-CB84C05809C7}"/>
              </a:ext>
            </a:extLst>
          </p:cNvPr>
          <p:cNvSpPr txBox="1"/>
          <p:nvPr/>
        </p:nvSpPr>
        <p:spPr>
          <a:xfrm>
            <a:off x="579511" y="6559921"/>
            <a:ext cx="109133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b="0" i="1" dirty="0" err="1">
                <a:latin typeface="BlinkMacSystemFont"/>
              </a:rPr>
              <a:t>Keskin</a:t>
            </a:r>
            <a:r>
              <a:rPr lang="it-IT" sz="1000" b="0" i="1" dirty="0">
                <a:latin typeface="BlinkMacSystemFont"/>
              </a:rPr>
              <a:t> O et Al. Front </a:t>
            </a:r>
            <a:r>
              <a:rPr lang="it-IT" sz="1000" b="0" i="1" dirty="0" err="1">
                <a:latin typeface="BlinkMacSystemFont"/>
              </a:rPr>
              <a:t>Med</a:t>
            </a:r>
            <a:r>
              <a:rPr lang="it-IT" sz="1000" b="0" i="1" dirty="0">
                <a:latin typeface="BlinkMacSystemFont"/>
              </a:rPr>
              <a:t> (Lausanne). 2023;10:1115362. 2023 </a:t>
            </a:r>
            <a:r>
              <a:rPr lang="it-IT" sz="1000" b="0" i="1" dirty="0" err="1">
                <a:latin typeface="BlinkMacSystemFont"/>
              </a:rPr>
              <a:t>Feb</a:t>
            </a:r>
            <a:r>
              <a:rPr lang="it-IT" sz="1000" b="0" i="1" dirty="0">
                <a:latin typeface="BlinkMacSystemFont"/>
              </a:rPr>
              <a:t> 9.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538650-1CDA-33E7-4528-A64A7BD8F42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70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4A00E-F9D3-CD10-EB67-3965230E7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5245ECA-D129-82B0-567E-041A2A89EC68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7D21DA03-86B9-09D3-2FF0-878F4CA23277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98AAA7F-B0FE-3169-7C9C-8687B1EE3420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B9186DA-D887-5E87-81D8-66994981C2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012" y="2097127"/>
            <a:ext cx="11229975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5125" indent="-365125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50% of IBD patients develop at least one </a:t>
            </a: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Extraintestinal Manifestation 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(EIM).</a:t>
            </a:r>
          </a:p>
          <a:p>
            <a:pPr marL="365125" indent="-365125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Peripheral and Axial </a:t>
            </a: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Spondyloarthritis (SpA) 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represent the most prevalent EIMs.</a:t>
            </a:r>
          </a:p>
          <a:p>
            <a:pPr marL="365125" indent="-365125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Advanced therapies show differential efficacy on intestinal versus joint involvement.</a:t>
            </a:r>
          </a:p>
          <a:p>
            <a:pPr marL="365125" indent="-365125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Diagnostic delay 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frequent due to subtle or non-specific symptoms.</a:t>
            </a:r>
          </a:p>
          <a:p>
            <a:pPr marL="365125" indent="-365125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Early recognition 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crucial to prevent irreversible joint damage and to guide therapy selection</a:t>
            </a:r>
          </a:p>
        </p:txBody>
      </p:sp>
      <p:sp>
        <p:nvSpPr>
          <p:cNvPr id="6" name="CasellaDiTesto 1">
            <a:extLst>
              <a:ext uri="{FF2B5EF4-FFF2-40B4-BE49-F238E27FC236}">
                <a16:creationId xmlns:a16="http://schemas.microsoft.com/office/drawing/2014/main" id="{24C9997B-6C37-A88D-7999-961FF377FDA0}"/>
              </a:ext>
            </a:extLst>
          </p:cNvPr>
          <p:cNvSpPr txBox="1"/>
          <p:nvPr/>
        </p:nvSpPr>
        <p:spPr>
          <a:xfrm>
            <a:off x="645312" y="6527104"/>
            <a:ext cx="90146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IBD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bowel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endParaRPr lang="it-IT" sz="1000" b="0" dirty="0">
              <a:latin typeface="BlinkMacSystemFont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40D487-A0F4-86AF-BF80-C37CCE1EA21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74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FE97D-BB76-16C6-2799-69477F95A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91B7220-78D4-5013-D54B-041C82A6BE47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9D953433-D630-71A9-2AAC-6550C02757E0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Musculoskeletal Ultrasound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1558C9-7825-29A2-73F0-8253400C7705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C51F71D-5148-0259-6390-207BC91A9735}"/>
              </a:ext>
            </a:extLst>
          </p:cNvPr>
          <p:cNvGraphicFramePr>
            <a:graphicFrameLocks noGrp="1"/>
          </p:cNvGraphicFramePr>
          <p:nvPr/>
        </p:nvGraphicFramePr>
        <p:xfrm>
          <a:off x="4362451" y="1116445"/>
          <a:ext cx="3473630" cy="701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36815">
                  <a:extLst>
                    <a:ext uri="{9D8B030D-6E8A-4147-A177-3AD203B41FA5}">
                      <a16:colId xmlns:a16="http://schemas.microsoft.com/office/drawing/2014/main" val="2774170355"/>
                    </a:ext>
                  </a:extLst>
                </a:gridCol>
                <a:gridCol w="1736815">
                  <a:extLst>
                    <a:ext uri="{9D8B030D-6E8A-4147-A177-3AD203B41FA5}">
                      <a16:colId xmlns:a16="http://schemas.microsoft.com/office/drawing/2014/main" val="2747788762"/>
                    </a:ext>
                  </a:extLst>
                </a:gridCol>
              </a:tblGrid>
              <a:tr h="684743"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 err="1"/>
                        <a:t>Inflammatory</a:t>
                      </a:r>
                      <a:r>
                        <a:rPr lang="it-IT" sz="1600" b="1" dirty="0"/>
                        <a:t> (IL)</a:t>
                      </a:r>
                      <a:endParaRPr lang="it-IT" sz="1200" b="1" dirty="0"/>
                    </a:p>
                    <a:p>
                      <a:pPr algn="ctr"/>
                      <a:r>
                        <a:rPr lang="it-IT" sz="1200" dirty="0"/>
                        <a:t>32 </a:t>
                      </a:r>
                      <a:r>
                        <a:rPr lang="it-IT" sz="1200" dirty="0" err="1"/>
                        <a:t>patients</a:t>
                      </a:r>
                      <a:r>
                        <a:rPr lang="it-IT" sz="1200" dirty="0"/>
                        <a:t> (36%)</a:t>
                      </a:r>
                    </a:p>
                    <a:p>
                      <a:pPr algn="ctr"/>
                      <a:r>
                        <a:rPr lang="it-IT" sz="1200" dirty="0"/>
                        <a:t>59 </a:t>
                      </a:r>
                      <a:r>
                        <a:rPr lang="it-IT" sz="1200" dirty="0" err="1"/>
                        <a:t>Lesions</a:t>
                      </a:r>
                      <a:endParaRPr lang="it-IT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Structural</a:t>
                      </a:r>
                      <a:r>
                        <a:rPr kumimoji="0" lang="it-IT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(SL)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43 </a:t>
                      </a:r>
                      <a:r>
                        <a:rPr kumimoji="0" lang="it-IT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patients</a:t>
                      </a: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(48%)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121 </a:t>
                      </a:r>
                      <a:r>
                        <a:rPr kumimoji="0" lang="it-IT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Lesions</a:t>
                      </a:r>
                      <a:endParaRPr kumimoji="0" lang="it-IT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3413644"/>
                  </a:ext>
                </a:extLst>
              </a:tr>
            </a:tbl>
          </a:graphicData>
        </a:graphic>
      </p:graphicFrame>
      <p:grpSp>
        <p:nvGrpSpPr>
          <p:cNvPr id="148" name="Group 147">
            <a:extLst>
              <a:ext uri="{FF2B5EF4-FFF2-40B4-BE49-F238E27FC236}">
                <a16:creationId xmlns:a16="http://schemas.microsoft.com/office/drawing/2014/main" id="{DB96C1EC-5FA0-7309-FD7A-3BB0346A3E7C}"/>
              </a:ext>
            </a:extLst>
          </p:cNvPr>
          <p:cNvGrpSpPr/>
          <p:nvPr/>
        </p:nvGrpSpPr>
        <p:grpSpPr>
          <a:xfrm>
            <a:off x="4352924" y="1826389"/>
            <a:ext cx="3486151" cy="4508002"/>
            <a:chOff x="8106030" y="1975072"/>
            <a:chExt cx="3486151" cy="4508002"/>
          </a:xfrm>
        </p:grpSpPr>
        <p:pic>
          <p:nvPicPr>
            <p:cNvPr id="3" name="Picture 2" descr="A skeleton with red spots on the body&#10;&#10;AI-generated content may be incorrect.">
              <a:extLst>
                <a:ext uri="{FF2B5EF4-FFF2-40B4-BE49-F238E27FC236}">
                  <a16:creationId xmlns:a16="http://schemas.microsoft.com/office/drawing/2014/main" id="{50164CD1-6949-E2BE-67AB-7722800AE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61" t="13792" r="39054"/>
            <a:stretch>
              <a:fillRect/>
            </a:stretch>
          </p:blipFill>
          <p:spPr>
            <a:xfrm>
              <a:off x="8106030" y="1975072"/>
              <a:ext cx="3486151" cy="450800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D2293CB-1E7C-D513-5B64-75B65EBB6923}"/>
                </a:ext>
              </a:extLst>
            </p:cNvPr>
            <p:cNvSpPr txBox="1"/>
            <p:nvPr/>
          </p:nvSpPr>
          <p:spPr>
            <a:xfrm>
              <a:off x="8219351" y="2651993"/>
              <a:ext cx="773577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 wrist synovitis</a:t>
              </a:r>
            </a:p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(28.8%)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B3AD786-2123-9B3E-02DE-2B45A639E02B}"/>
                </a:ext>
              </a:extLst>
            </p:cNvPr>
            <p:cNvSpPr txBox="1"/>
            <p:nvPr/>
          </p:nvSpPr>
          <p:spPr>
            <a:xfrm>
              <a:off x="8685200" y="5941462"/>
              <a:ext cx="705816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0" dirty="0" err="1">
                  <a:latin typeface="+mn-lt"/>
                  <a:cs typeface="Helvetica" panose="020B0604020202020204" pitchFamily="34" charset="0"/>
                </a:rPr>
                <a:t>achilles</a:t>
              </a:r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 enthesitis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(1.69%)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AFACA7A-C855-E1A4-9D36-639AC97DE307}"/>
                </a:ext>
              </a:extLst>
            </p:cNvPr>
            <p:cNvSpPr txBox="1"/>
            <p:nvPr/>
          </p:nvSpPr>
          <p:spPr>
            <a:xfrm>
              <a:off x="8503590" y="5282741"/>
              <a:ext cx="705816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 patellar enthesitis 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(5.08%)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44D1204-8042-5BF4-228D-D4731D81D86A}"/>
                </a:ext>
              </a:extLst>
            </p:cNvPr>
            <p:cNvCxnSpPr>
              <a:cxnSpLocks/>
            </p:cNvCxnSpPr>
            <p:nvPr/>
          </p:nvCxnSpPr>
          <p:spPr>
            <a:xfrm>
              <a:off x="8992928" y="3159824"/>
              <a:ext cx="103075" cy="5604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79476A9-704F-BD1F-BA65-B7E2184C4F46}"/>
                </a:ext>
              </a:extLst>
            </p:cNvPr>
            <p:cNvCxnSpPr>
              <a:cxnSpLocks/>
            </p:cNvCxnSpPr>
            <p:nvPr/>
          </p:nvCxnSpPr>
          <p:spPr>
            <a:xfrm>
              <a:off x="8916011" y="3770471"/>
              <a:ext cx="58920" cy="2347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60B8E8D-8DB9-B175-C9BE-F2B8BC261542}"/>
                </a:ext>
              </a:extLst>
            </p:cNvPr>
            <p:cNvSpPr txBox="1"/>
            <p:nvPr/>
          </p:nvSpPr>
          <p:spPr>
            <a:xfrm>
              <a:off x="8115919" y="3269390"/>
              <a:ext cx="800092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hand </a:t>
              </a:r>
              <a:r>
                <a:rPr lang="en-GB" sz="900" dirty="0" err="1">
                  <a:latin typeface="+mn-lt"/>
                  <a:cs typeface="Helvetica" panose="020B0604020202020204" pitchFamily="34" charset="0"/>
                </a:rPr>
                <a:t>teno</a:t>
              </a:r>
              <a:r>
                <a:rPr lang="en-GB" sz="900" dirty="0">
                  <a:latin typeface="+mn-lt"/>
                  <a:cs typeface="Helvetica" panose="020B0604020202020204" pitchFamily="34" charset="0"/>
                </a:rPr>
                <a:t>-</a:t>
              </a:r>
            </a:p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synovitis</a:t>
              </a:r>
            </a:p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(33.8%)</a:t>
              </a: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B9A3EDB-F1DB-83B6-1ABB-2A35B36F87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91016" y="5521483"/>
              <a:ext cx="212565" cy="41997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D32B519-BB8B-EDA4-2009-BF09904019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09406" y="4881403"/>
              <a:ext cx="424655" cy="39848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DF60A09-A0D5-21BD-5BAF-2115598900F7}"/>
                </a:ext>
              </a:extLst>
            </p:cNvPr>
            <p:cNvSpPr txBox="1"/>
            <p:nvPr/>
          </p:nvSpPr>
          <p:spPr>
            <a:xfrm>
              <a:off x="8281340" y="4670186"/>
              <a:ext cx="727356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quadriceps enthesitis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(5.08%)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A8EF8BF-466F-8BE0-2E70-A87933B81D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08696" y="4549316"/>
              <a:ext cx="594885" cy="118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D451480F-7DAE-C239-87D7-85A12F119E28}"/>
                </a:ext>
              </a:extLst>
            </p:cNvPr>
            <p:cNvSpPr txBox="1"/>
            <p:nvPr/>
          </p:nvSpPr>
          <p:spPr>
            <a:xfrm>
              <a:off x="10269517" y="5941462"/>
              <a:ext cx="974739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 err="1">
                  <a:latin typeface="+mn-lt"/>
                  <a:cs typeface="Helvetica" panose="020B0604020202020204" pitchFamily="34" charset="0"/>
                </a:rPr>
                <a:t>achilles</a:t>
              </a:r>
              <a:r>
                <a:rPr lang="en-GB" sz="900" dirty="0">
                  <a:latin typeface="+mn-lt"/>
                  <a:cs typeface="Helvetica" panose="020B0604020202020204" pitchFamily="34" charset="0"/>
                </a:rPr>
                <a:t> enthesophytes</a:t>
              </a:r>
            </a:p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(42.1%)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33B345DD-7EC5-9473-DC53-B4A45B5FF015}"/>
                </a:ext>
              </a:extLst>
            </p:cNvPr>
            <p:cNvSpPr txBox="1"/>
            <p:nvPr/>
          </p:nvSpPr>
          <p:spPr>
            <a:xfrm>
              <a:off x="10398109" y="5282741"/>
              <a:ext cx="974738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 </a:t>
              </a:r>
              <a:r>
                <a:rPr lang="en-GB" sz="900" b="0" dirty="0" err="1">
                  <a:latin typeface="+mn-lt"/>
                  <a:cs typeface="Helvetica" panose="020B0604020202020204" pitchFamily="34" charset="0"/>
                </a:rPr>
                <a:t>achilles</a:t>
              </a:r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 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erosions         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(0.8%)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666A7F2-8495-B814-0547-5BBB70A02BC2}"/>
                </a:ext>
              </a:extLst>
            </p:cNvPr>
            <p:cNvSpPr txBox="1"/>
            <p:nvPr/>
          </p:nvSpPr>
          <p:spPr>
            <a:xfrm>
              <a:off x="10606664" y="3968766"/>
              <a:ext cx="974738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Helvetica" panose="020B0604020202020204" pitchFamily="34" charset="0"/>
                </a:rPr>
                <a:t>quadriceps enthesophytes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Helvetica" panose="020B0604020202020204" pitchFamily="34" charset="0"/>
                </a:rPr>
                <a:t>(38.8%)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9023036E-2DB5-4E64-387A-9F42ED1B488D}"/>
                </a:ext>
              </a:extLst>
            </p:cNvPr>
            <p:cNvSpPr txBox="1"/>
            <p:nvPr/>
          </p:nvSpPr>
          <p:spPr>
            <a:xfrm>
              <a:off x="10516797" y="4627487"/>
              <a:ext cx="974738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Helvetica" panose="020B0604020202020204" pitchFamily="34" charset="0"/>
                </a:rPr>
                <a:t>patellar enthesophytes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00" b="0" dirty="0">
                  <a:solidFill>
                    <a:prstClr val="black"/>
                  </a:solidFill>
                  <a:latin typeface="Calibri"/>
                  <a:cs typeface="Helvetica" panose="020B0604020202020204" pitchFamily="34" charset="0"/>
                </a:rPr>
                <a:t>(</a:t>
              </a: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Helvetica" panose="020B0604020202020204" pitchFamily="34" charset="0"/>
                </a:rPr>
                <a:t>2.4%)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FD3DBED5-8F8F-7436-A9E8-5E719BDE5B26}"/>
                </a:ext>
              </a:extLst>
            </p:cNvPr>
            <p:cNvSpPr txBox="1"/>
            <p:nvPr/>
          </p:nvSpPr>
          <p:spPr>
            <a:xfrm>
              <a:off x="8400272" y="2039438"/>
              <a:ext cx="773577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 epicondylar enthesitis</a:t>
              </a:r>
            </a:p>
            <a:p>
              <a:pPr algn="ctr"/>
              <a:r>
                <a:rPr lang="en-GB" sz="900" dirty="0">
                  <a:latin typeface="+mn-lt"/>
                </a:rPr>
                <a:t>(25.4%)</a:t>
              </a:r>
              <a:endParaRPr lang="it-IT" sz="900" dirty="0">
                <a:latin typeface="+mn-lt"/>
                <a:cs typeface="Helvetica" panose="020B0604020202020204" pitchFamily="34" charset="0"/>
              </a:endParaRPr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87AF3D3A-4E2B-583B-31DC-5A62754D2AB5}"/>
                </a:ext>
              </a:extLst>
            </p:cNvPr>
            <p:cNvCxnSpPr>
              <a:cxnSpLocks/>
            </p:cNvCxnSpPr>
            <p:nvPr/>
          </p:nvCxnSpPr>
          <p:spPr>
            <a:xfrm>
              <a:off x="9173849" y="2547269"/>
              <a:ext cx="63315" cy="42929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F5A959D1-CFED-A46F-12EE-F414553A3B2A}"/>
                </a:ext>
              </a:extLst>
            </p:cNvPr>
            <p:cNvCxnSpPr>
              <a:cxnSpLocks/>
            </p:cNvCxnSpPr>
            <p:nvPr/>
          </p:nvCxnSpPr>
          <p:spPr>
            <a:xfrm>
              <a:off x="10087907" y="5533005"/>
              <a:ext cx="181610" cy="4084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B81C2668-A282-BA7C-A8E2-22487E2479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87907" y="5279887"/>
              <a:ext cx="310202" cy="25311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7300FEDE-9678-EB55-47B9-DBE3671A16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78381" y="4627487"/>
              <a:ext cx="438416" cy="2697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F89B9971-093E-EDDA-FD19-53FC05B514B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11729" y="3968766"/>
              <a:ext cx="494935" cy="60877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2BB4D00F-4167-85AA-08D5-8AA7D93780E5}"/>
                </a:ext>
              </a:extLst>
            </p:cNvPr>
            <p:cNvSpPr txBox="1"/>
            <p:nvPr/>
          </p:nvSpPr>
          <p:spPr>
            <a:xfrm>
              <a:off x="10778401" y="2651993"/>
              <a:ext cx="773577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epicondylar erosions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(1.6%)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CC52DB02-0794-86B1-61EB-44382D5E758F}"/>
                </a:ext>
              </a:extLst>
            </p:cNvPr>
            <p:cNvSpPr txBox="1"/>
            <p:nvPr/>
          </p:nvSpPr>
          <p:spPr>
            <a:xfrm>
              <a:off x="10572765" y="2039438"/>
              <a:ext cx="918769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 epicondylar </a:t>
              </a:r>
              <a:r>
                <a:rPr lang="en-GB" sz="900" dirty="0">
                  <a:solidFill>
                    <a:prstClr val="black"/>
                  </a:solidFill>
                  <a:latin typeface="+mn-lt"/>
                  <a:cs typeface="Helvetica" panose="020B0604020202020204" pitchFamily="34" charset="0"/>
                </a:rPr>
                <a:t>enthesophytes</a:t>
              </a:r>
              <a:endParaRPr lang="en-GB" sz="900" dirty="0">
                <a:latin typeface="+mn-lt"/>
                <a:cs typeface="Helvetica" panose="020B0604020202020204" pitchFamily="34" charset="0"/>
              </a:endParaRPr>
            </a:p>
            <a:p>
              <a:pPr algn="ctr"/>
              <a:r>
                <a:rPr lang="en-GB" sz="900" dirty="0">
                  <a:latin typeface="+mn-lt"/>
                </a:rPr>
                <a:t>(14%)</a:t>
              </a:r>
              <a:endParaRPr lang="it-IT" sz="900" dirty="0">
                <a:latin typeface="+mn-lt"/>
                <a:cs typeface="Helvetica" panose="020B0604020202020204" pitchFamily="34" charset="0"/>
              </a:endParaRPr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1039CC6B-42F1-D34B-7A60-51796D1778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33985" y="2547269"/>
              <a:ext cx="138780" cy="43405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AFBA1684-FAC4-9C99-4053-ECF2C7D2F9EC}"/>
                </a:ext>
              </a:extLst>
            </p:cNvPr>
            <p:cNvCxnSpPr>
              <a:cxnSpLocks/>
            </p:cNvCxnSpPr>
            <p:nvPr/>
          </p:nvCxnSpPr>
          <p:spPr>
            <a:xfrm>
              <a:off x="10429223" y="2981325"/>
              <a:ext cx="346797" cy="1794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83ED764-C01F-AB46-1F02-B9A150A49699}"/>
              </a:ext>
            </a:extLst>
          </p:cNvPr>
          <p:cNvGraphicFramePr>
            <a:graphicFrameLocks noGrp="1"/>
          </p:cNvGraphicFramePr>
          <p:nvPr/>
        </p:nvGraphicFramePr>
        <p:xfrm>
          <a:off x="645312" y="1009092"/>
          <a:ext cx="3004772" cy="2533650"/>
        </p:xfrm>
        <a:graphic>
          <a:graphicData uri="http://schemas.openxmlformats.org/drawingml/2006/table">
            <a:tbl>
              <a:tblPr/>
              <a:tblGrid>
                <a:gridCol w="1332333">
                  <a:extLst>
                    <a:ext uri="{9D8B030D-6E8A-4147-A177-3AD203B41FA5}">
                      <a16:colId xmlns:a16="http://schemas.microsoft.com/office/drawing/2014/main" val="3763243916"/>
                    </a:ext>
                  </a:extLst>
                </a:gridCol>
                <a:gridCol w="312813">
                  <a:extLst>
                    <a:ext uri="{9D8B030D-6E8A-4147-A177-3AD203B41FA5}">
                      <a16:colId xmlns:a16="http://schemas.microsoft.com/office/drawing/2014/main" val="3126926122"/>
                    </a:ext>
                  </a:extLst>
                </a:gridCol>
                <a:gridCol w="353503">
                  <a:extLst>
                    <a:ext uri="{9D8B030D-6E8A-4147-A177-3AD203B41FA5}">
                      <a16:colId xmlns:a16="http://schemas.microsoft.com/office/drawing/2014/main" val="207362844"/>
                    </a:ext>
                  </a:extLst>
                </a:gridCol>
                <a:gridCol w="1006123">
                  <a:extLst>
                    <a:ext uri="{9D8B030D-6E8A-4147-A177-3AD203B41FA5}">
                      <a16:colId xmlns:a16="http://schemas.microsoft.com/office/drawing/2014/main" val="4081962326"/>
                    </a:ext>
                  </a:extLst>
                </a:gridCol>
              </a:tblGrid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IL vs DISEASE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NEG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p.value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326958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CD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3158823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UC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386643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IBD-U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564014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IL vs TREATMENT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NEG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p.value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864306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ANTI-TNF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8698804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ANTI-INTEGRINS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131286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ANTI-INTERLEUKINES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610790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JAK-INHIBITORS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365220"/>
                  </a:ext>
                </a:extLst>
              </a:tr>
              <a:tr h="2533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0438023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6AAF775-09F4-6CE1-D99D-2B08374DA008}"/>
              </a:ext>
            </a:extLst>
          </p:cNvPr>
          <p:cNvGraphicFramePr>
            <a:graphicFrameLocks noGrp="1"/>
          </p:cNvGraphicFramePr>
          <p:nvPr/>
        </p:nvGraphicFramePr>
        <p:xfrm>
          <a:off x="645312" y="4629481"/>
          <a:ext cx="2825118" cy="1790700"/>
        </p:xfrm>
        <a:graphic>
          <a:graphicData uri="http://schemas.openxmlformats.org/drawingml/2006/table">
            <a:tbl>
              <a:tblPr/>
              <a:tblGrid>
                <a:gridCol w="1117764">
                  <a:extLst>
                    <a:ext uri="{9D8B030D-6E8A-4147-A177-3AD203B41FA5}">
                      <a16:colId xmlns:a16="http://schemas.microsoft.com/office/drawing/2014/main" val="508009138"/>
                    </a:ext>
                  </a:extLst>
                </a:gridCol>
                <a:gridCol w="951549">
                  <a:extLst>
                    <a:ext uri="{9D8B030D-6E8A-4147-A177-3AD203B41FA5}">
                      <a16:colId xmlns:a16="http://schemas.microsoft.com/office/drawing/2014/main" val="3756200127"/>
                    </a:ext>
                  </a:extLst>
                </a:gridCol>
                <a:gridCol w="755805">
                  <a:extLst>
                    <a:ext uri="{9D8B030D-6E8A-4147-A177-3AD203B41FA5}">
                      <a16:colId xmlns:a16="http://schemas.microsoft.com/office/drawing/2014/main" val="12806420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IL vs VARIABLES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p_fdr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label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749638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BMI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0.9002579201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ρ=0.06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FDR=0.900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76526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disease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duration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0.2434982635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ρ=0.22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42247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Fecal </a:t>
                      </a:r>
                      <a:r>
                        <a:rPr lang="it-IT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Calprotectin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0.9002579201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ρ=0.01</a:t>
                      </a:r>
                      <a:br>
                        <a:rPr lang="el-GR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FDR=0.900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6630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n. </a:t>
                      </a:r>
                      <a:r>
                        <a:rPr lang="it-IT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BIO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0.8447713261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ρ=0.09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FDR=0.845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12820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AC5954E4-FFAF-BE2D-FC1B-1D36B90412DC}"/>
              </a:ext>
            </a:extLst>
          </p:cNvPr>
          <p:cNvGraphicFramePr>
            <a:graphicFrameLocks noGrp="1"/>
          </p:cNvGraphicFramePr>
          <p:nvPr/>
        </p:nvGraphicFramePr>
        <p:xfrm>
          <a:off x="8589207" y="4623766"/>
          <a:ext cx="2921000" cy="1805940"/>
        </p:xfrm>
        <a:graphic>
          <a:graphicData uri="http://schemas.openxmlformats.org/drawingml/2006/table">
            <a:tbl>
              <a:tblPr/>
              <a:tblGrid>
                <a:gridCol w="1155700">
                  <a:extLst>
                    <a:ext uri="{9D8B030D-6E8A-4147-A177-3AD203B41FA5}">
                      <a16:colId xmlns:a16="http://schemas.microsoft.com/office/drawing/2014/main" val="2404456133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93459197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72295435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 vs VARIABLES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p_fdr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label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15236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BMI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0.02627164912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ρ=0.30</a:t>
                      </a:r>
                      <a:br>
                        <a:rPr lang="el-G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72389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disease duration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0.1450325011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ρ=0.21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877121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Fecal calprotectin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0.8137489412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ρ=-0.03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FDR=0.814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561837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n. prev BIO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0.8137489412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ρ=0.03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FDR=0.814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3165314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2BA22B09-965D-5289-CA5A-F703B8859812}"/>
              </a:ext>
            </a:extLst>
          </p:cNvPr>
          <p:cNvSpPr txBox="1"/>
          <p:nvPr/>
        </p:nvSpPr>
        <p:spPr>
          <a:xfrm>
            <a:off x="8643406" y="4281567"/>
            <a:ext cx="28191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Spearman’s correlation (</a:t>
            </a:r>
            <a:r>
              <a:rPr lang="el-GR" dirty="0">
                <a:solidFill>
                  <a:srgbClr val="000000"/>
                </a:solidFill>
                <a:latin typeface="Calibri" panose="020F0502020204030204" pitchFamily="34" charset="0"/>
              </a:rPr>
              <a:t>ρ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  <a:endParaRPr lang="it-IT" dirty="0">
              <a:latin typeface="+mj-lt"/>
            </a:endParaRP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6D208F4-6E29-E651-4E20-2E83B651C2B0}"/>
              </a:ext>
            </a:extLst>
          </p:cNvPr>
          <p:cNvGraphicFramePr>
            <a:graphicFrameLocks noGrp="1"/>
          </p:cNvGraphicFramePr>
          <p:nvPr/>
        </p:nvGraphicFramePr>
        <p:xfrm>
          <a:off x="8130323" y="1286072"/>
          <a:ext cx="3657600" cy="170688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1691498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8328755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18024315"/>
                    </a:ext>
                  </a:extLst>
                </a:gridCol>
                <a:gridCol w="651727">
                  <a:extLst>
                    <a:ext uri="{9D8B030D-6E8A-4147-A177-3AD203B41FA5}">
                      <a16:colId xmlns:a16="http://schemas.microsoft.com/office/drawing/2014/main" val="1678387989"/>
                    </a:ext>
                  </a:extLst>
                </a:gridCol>
                <a:gridCol w="567473">
                  <a:extLst>
                    <a:ext uri="{9D8B030D-6E8A-4147-A177-3AD203B41FA5}">
                      <a16:colId xmlns:a16="http://schemas.microsoft.com/office/drawing/2014/main" val="37244106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632618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IL </a:t>
                      </a:r>
                      <a:r>
                        <a:rPr lang="it-IT" sz="13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count</a:t>
                      </a:r>
                      <a:endParaRPr lang="it-IT" sz="13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 </a:t>
                      </a:r>
                      <a:r>
                        <a:rPr lang="it-IT" sz="13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count</a:t>
                      </a:r>
                      <a:endParaRPr lang="it-IT" sz="13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3208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4313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4862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0841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822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007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3237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it-IT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001110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905F4979-2A75-188D-26FA-E0D82C994726}"/>
              </a:ext>
            </a:extLst>
          </p:cNvPr>
          <p:cNvSpPr txBox="1"/>
          <p:nvPr/>
        </p:nvSpPr>
        <p:spPr>
          <a:xfrm>
            <a:off x="632881" y="4291092"/>
            <a:ext cx="28191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Spearman’s correlation (</a:t>
            </a:r>
            <a:r>
              <a:rPr lang="el-GR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ρ</a:t>
            </a:r>
            <a:r>
              <a:rPr lang="it-IT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)</a:t>
            </a:r>
            <a:endParaRPr lang="it-IT" dirty="0">
              <a:latin typeface="+mj-lt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40B5061-BDD6-2FF1-B140-1962FCBF0F30}"/>
              </a:ext>
            </a:extLst>
          </p:cNvPr>
          <p:cNvSpPr txBox="1"/>
          <p:nvPr/>
        </p:nvSpPr>
        <p:spPr>
          <a:xfrm>
            <a:off x="511594" y="6542922"/>
            <a:ext cx="11363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CD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Crohn’s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UC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ulcerative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colitis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IBD-U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undifferentiated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bowel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TNF,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tumor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necrosis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factor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; IL,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Lesions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SL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structural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Lesion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, BMI, 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body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mass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index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; BIO,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Biologic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Therapies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 </a:t>
            </a:r>
            <a:endParaRPr lang="it-IT" sz="1000" b="0" dirty="0">
              <a:latin typeface="BlinkMacSystemFont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CAF4CF-2452-1EF2-2704-EF50A17079B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339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3AC95-076E-AF2C-3BE3-7C921A301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43594C2-6512-7CCC-1CFF-FBB9A4833879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FFE3439-3E26-1DA8-A42D-99B28AF40A29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screenshot of a data&#10;&#10;AI-generated content may be incorrect.">
            <a:extLst>
              <a:ext uri="{FF2B5EF4-FFF2-40B4-BE49-F238E27FC236}">
                <a16:creationId xmlns:a16="http://schemas.microsoft.com/office/drawing/2014/main" id="{F4FA09CB-03E9-B5D0-2001-8E49A227E6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7822"/>
          <a:stretch>
            <a:fillRect/>
          </a:stretch>
        </p:blipFill>
        <p:spPr>
          <a:xfrm>
            <a:off x="2133734" y="1699907"/>
            <a:ext cx="7643628" cy="27411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40BB31-37E7-C586-0349-C19B064B6B1F}"/>
              </a:ext>
            </a:extLst>
          </p:cNvPr>
          <p:cNvSpPr txBox="1"/>
          <p:nvPr/>
        </p:nvSpPr>
        <p:spPr>
          <a:xfrm>
            <a:off x="1493520" y="4596426"/>
            <a:ext cx="10190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Spearman’s</a:t>
            </a:r>
            <a:r>
              <a:rPr lang="en-GB" sz="24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correlation between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DETAIL</a:t>
            </a:r>
            <a:r>
              <a:rPr lang="en-GB" sz="24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score</a:t>
            </a:r>
            <a:r>
              <a:rPr lang="en-GB" sz="2400" b="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clinical variables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539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AF799-FE39-1AA6-5E5F-74E175DAA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BC07BFB-27F3-70CD-F45D-28C43AFFDA53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EF77AC5E-98AF-867C-DEF8-82A93DBB3D95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DISCUSSION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62313EF-DB82-7BEE-5EFC-C8BEFF3B4A70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CasellaDiTesto 3">
            <a:extLst>
              <a:ext uri="{FF2B5EF4-FFF2-40B4-BE49-F238E27FC236}">
                <a16:creationId xmlns:a16="http://schemas.microsoft.com/office/drawing/2014/main" id="{F036AFA1-4A77-7734-245B-A21F8F0EF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12" y="1373595"/>
            <a:ext cx="1165703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5125" indent="-365125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β-diversity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revealed </a:t>
            </a:r>
            <a:r>
              <a:rPr lang="en-US" altLang="it-IT" sz="2400" b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differencies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a progressive </a:t>
            </a:r>
            <a:r>
              <a:rPr lang="en-US" altLang="it-IT" sz="2400" b="0" u="sng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loss of SCFA-producing 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bacteria (IBD→ IBD+US→ </a:t>
            </a:r>
            <a:r>
              <a:rPr lang="en-US" altLang="it-IT" sz="2400" b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IBD+SpA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</a:p>
          <a:p>
            <a:pPr>
              <a:spcAft>
                <a:spcPts val="1800"/>
              </a:spcAft>
            </a:pP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65125" indent="-365125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transient enrichment of </a:t>
            </a:r>
            <a:r>
              <a:rPr lang="en-US" altLang="it-IT" sz="2400" b="0" i="1" u="sng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Fusobacterium ASV38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</a:t>
            </a: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IBD+US 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may indicate an </a:t>
            </a: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early microbial trigger of gut–joint inflammation</a:t>
            </a:r>
          </a:p>
          <a:p>
            <a:pPr marL="365125" indent="-365125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en-US" altLang="it-IT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5125" indent="-365125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Unexpected rise in Lactobacillus species deserves further investigation as a potential compensatory or treatment-related effect.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B5A7B3-B96A-EDC2-7BB7-7D52EBA15190}"/>
              </a:ext>
            </a:extLst>
          </p:cNvPr>
          <p:cNvSpPr txBox="1"/>
          <p:nvPr/>
        </p:nvSpPr>
        <p:spPr>
          <a:xfrm>
            <a:off x="579511" y="6559921"/>
            <a:ext cx="109133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b="0" i="1" dirty="0">
                <a:latin typeface="+mn-lt"/>
              </a:rPr>
              <a:t>Hong M. Cell Host </a:t>
            </a:r>
            <a:r>
              <a:rPr lang="it-IT" sz="1000" b="0" i="1" dirty="0" err="1">
                <a:latin typeface="+mn-lt"/>
              </a:rPr>
              <a:t>Microbe</a:t>
            </a:r>
            <a:r>
              <a:rPr lang="it-IT" sz="1000" b="0" i="1" dirty="0">
                <a:latin typeface="+mn-lt"/>
              </a:rPr>
              <a:t>. 2023;31(5):798-810.e7  -  </a:t>
            </a:r>
            <a:r>
              <a:rPr lang="it-IT" sz="1000" b="0" i="1" dirty="0" err="1">
                <a:latin typeface="+mn-lt"/>
              </a:rPr>
              <a:t>Breban</a:t>
            </a:r>
            <a:r>
              <a:rPr lang="it-IT" sz="1000" b="0" i="1" dirty="0">
                <a:latin typeface="+mn-lt"/>
              </a:rPr>
              <a:t> M, Ann </a:t>
            </a:r>
            <a:r>
              <a:rPr lang="it-IT" sz="1000" b="0" i="1" dirty="0" err="1">
                <a:latin typeface="+mn-lt"/>
              </a:rPr>
              <a:t>Rheum</a:t>
            </a:r>
            <a:r>
              <a:rPr lang="it-IT" sz="1000" b="0" i="1" dirty="0">
                <a:latin typeface="+mn-lt"/>
              </a:rPr>
              <a:t> </a:t>
            </a:r>
            <a:r>
              <a:rPr lang="it-IT" sz="1000" b="0" i="1" dirty="0" err="1">
                <a:latin typeface="+mn-lt"/>
              </a:rPr>
              <a:t>Dis</a:t>
            </a:r>
            <a:r>
              <a:rPr lang="it-IT" sz="1000" b="0" i="1" dirty="0">
                <a:latin typeface="+mn-lt"/>
              </a:rPr>
              <a:t>. 2017;76(9):1614-1622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11DDB5-EABA-5B4F-284B-292579657BA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2000"/>
          </a:blip>
          <a:srcRect l="1646" r="60943" b="5329"/>
          <a:stretch>
            <a:fillRect/>
          </a:stretch>
        </p:blipFill>
        <p:spPr>
          <a:xfrm>
            <a:off x="9448800" y="16511"/>
            <a:ext cx="2717462" cy="52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4977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C4D05-31A6-B3C0-10B9-199BF2BFA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7CD90FA-51A1-29CB-0C0B-F321527A5418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EC4DC0FB-10C2-1BC9-B540-336F4F4A35E7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DISCUSSION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AB90197-BEFD-09BA-0396-77090FAC7AF4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E1B0A7C-E17D-D4C1-82BB-AA9F76E62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560" y="2659892"/>
            <a:ext cx="4510065" cy="15382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122007-FFB4-C4A0-C2BF-2D5B363331B8}"/>
              </a:ext>
            </a:extLst>
          </p:cNvPr>
          <p:cNvSpPr txBox="1"/>
          <p:nvPr/>
        </p:nvSpPr>
        <p:spPr>
          <a:xfrm>
            <a:off x="633589" y="6574668"/>
            <a:ext cx="109133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b="0" i="1" dirty="0">
                <a:solidFill>
                  <a:srgbClr val="212121"/>
                </a:solidFill>
                <a:effectLst/>
                <a:latin typeface="BlinkMacSystemFont"/>
              </a:rPr>
              <a:t>Zabotti A, et Al. </a:t>
            </a:r>
            <a:r>
              <a:rPr lang="it-IT" sz="1000" b="0" i="1" dirty="0" err="1">
                <a:solidFill>
                  <a:srgbClr val="212121"/>
                </a:solidFill>
                <a:effectLst/>
                <a:latin typeface="BlinkMacSystemFont"/>
              </a:rPr>
              <a:t>Rheumatol</a:t>
            </a:r>
            <a:r>
              <a:rPr lang="it-IT" sz="1000" b="0" i="1" dirty="0"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lang="it-IT" sz="1000" b="0" i="1" dirty="0" err="1">
                <a:solidFill>
                  <a:srgbClr val="212121"/>
                </a:solidFill>
                <a:effectLst/>
                <a:latin typeface="BlinkMacSystemFont"/>
              </a:rPr>
              <a:t>Ther</a:t>
            </a:r>
            <a:r>
              <a:rPr lang="it-IT" sz="1000" b="0" i="1" dirty="0">
                <a:solidFill>
                  <a:srgbClr val="212121"/>
                </a:solidFill>
                <a:effectLst/>
                <a:latin typeface="BlinkMacSystemFont"/>
              </a:rPr>
              <a:t>. 2024;11(5):1321-1331.</a:t>
            </a:r>
            <a:endParaRPr lang="it-IT" sz="1000" i="1" dirty="0">
              <a:latin typeface="BlinkMacSystemFont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9668C57-8FB6-67B5-CDBA-E1D86F8B73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539676"/>
              </p:ext>
            </p:extLst>
          </p:nvPr>
        </p:nvGraphicFramePr>
        <p:xfrm>
          <a:off x="5044081" y="1450429"/>
          <a:ext cx="6762213" cy="4461987"/>
        </p:xfrm>
        <a:graphic>
          <a:graphicData uri="http://schemas.openxmlformats.org/drawingml/2006/table">
            <a:tbl>
              <a:tblPr/>
              <a:tblGrid>
                <a:gridCol w="2254071">
                  <a:extLst>
                    <a:ext uri="{9D8B030D-6E8A-4147-A177-3AD203B41FA5}">
                      <a16:colId xmlns:a16="http://schemas.microsoft.com/office/drawing/2014/main" val="686632614"/>
                    </a:ext>
                  </a:extLst>
                </a:gridCol>
                <a:gridCol w="2254071">
                  <a:extLst>
                    <a:ext uri="{9D8B030D-6E8A-4147-A177-3AD203B41FA5}">
                      <a16:colId xmlns:a16="http://schemas.microsoft.com/office/drawing/2014/main" val="879104372"/>
                    </a:ext>
                  </a:extLst>
                </a:gridCol>
                <a:gridCol w="2254071">
                  <a:extLst>
                    <a:ext uri="{9D8B030D-6E8A-4147-A177-3AD203B41FA5}">
                      <a16:colId xmlns:a16="http://schemas.microsoft.com/office/drawing/2014/main" val="2353317615"/>
                    </a:ext>
                  </a:extLst>
                </a:gridCol>
              </a:tblGrid>
              <a:tr h="23520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Item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Zabotti et al., 2024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Present Study (ESpAIBD/25)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3261785"/>
                  </a:ext>
                </a:extLst>
              </a:tr>
              <a:tr h="4116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Study design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300" dirty="0"/>
                        <a:t>Prospective, monocentric, early IBD cohort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dirty="0" err="1"/>
                        <a:t>Prospective</a:t>
                      </a:r>
                      <a:r>
                        <a:rPr lang="it-IT" sz="1300" dirty="0"/>
                        <a:t>, </a:t>
                      </a:r>
                      <a:r>
                        <a:rPr lang="it-IT" sz="1300" dirty="0" err="1"/>
                        <a:t>monocentric</a:t>
                      </a:r>
                      <a:r>
                        <a:rPr lang="it-IT" sz="1300" dirty="0"/>
                        <a:t>, consecutive IBD </a:t>
                      </a:r>
                      <a:r>
                        <a:rPr lang="it-IT" sz="1300" dirty="0" err="1"/>
                        <a:t>patients</a:t>
                      </a:r>
                      <a:endParaRPr lang="it-IT" sz="1300" dirty="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1381042"/>
                  </a:ext>
                </a:extLst>
              </a:tr>
              <a:tr h="23520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Sample size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dirty="0"/>
                        <a:t>177 </a:t>
                      </a:r>
                      <a:r>
                        <a:rPr lang="it-IT" sz="1300" dirty="0" err="1"/>
                        <a:t>patients</a:t>
                      </a:r>
                      <a:endParaRPr lang="it-IT" sz="1300" dirty="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/>
                        <a:t>89 patients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994680"/>
                  </a:ext>
                </a:extLst>
              </a:tr>
              <a:tr h="23520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SpA diagnosis rate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/>
                        <a:t>5.6%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/>
                        <a:t>6.7%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8630909"/>
                  </a:ext>
                </a:extLst>
              </a:tr>
              <a:tr h="588019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SpA phenotype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300"/>
                        <a:t>Predominantly </a:t>
                      </a:r>
                      <a:r>
                        <a:rPr lang="en-US" sz="1300" b="1"/>
                        <a:t>entheseal</a:t>
                      </a:r>
                      <a:r>
                        <a:rPr lang="en-US" sz="1300"/>
                        <a:t>, 80% Achilles or epicondylar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300"/>
                        <a:t>Predominantly </a:t>
                      </a:r>
                      <a:r>
                        <a:rPr lang="en-US" sz="1300" b="1"/>
                        <a:t>upper limb</a:t>
                      </a:r>
                      <a:r>
                        <a:rPr lang="en-US" sz="1300"/>
                        <a:t>, wrist and epicondylar; Achilles rare (1/27 lesions)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428947"/>
                  </a:ext>
                </a:extLst>
              </a:tr>
              <a:tr h="4116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Screening tool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dirty="0"/>
                        <a:t>DETAIL ( ≥3)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dirty="0"/>
                        <a:t>DETAIL (≥3) and </a:t>
                      </a:r>
                    </a:p>
                    <a:p>
                      <a:pPr algn="l">
                        <a:buNone/>
                      </a:pPr>
                      <a:r>
                        <a:rPr lang="it-IT" sz="1300" dirty="0" err="1"/>
                        <a:t>Peripheral</a:t>
                      </a:r>
                      <a:r>
                        <a:rPr lang="it-IT" sz="1300" dirty="0"/>
                        <a:t> DETAIL (≥2)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747351"/>
                  </a:ext>
                </a:extLst>
              </a:tr>
              <a:tr h="41161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Sensitivity / Specificity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dirty="0"/>
                        <a:t>40% / 84%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300" dirty="0"/>
                        <a:t>50% / 51% (DETAIL ≥3); </a:t>
                      </a:r>
                    </a:p>
                    <a:p>
                      <a:pPr algn="l">
                        <a:buNone/>
                      </a:pPr>
                      <a:r>
                        <a:rPr lang="en-US" sz="1300" dirty="0"/>
                        <a:t>67% / 68% (Per. DETAIL ≥2)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0754889"/>
                  </a:ext>
                </a:extLst>
              </a:tr>
              <a:tr h="23520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NPV / PPV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/>
                        <a:t>NPV ≈ 90%, PPV ≈ 35%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/>
                        <a:t>NPV 96.6%, PPV 12.9%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419225"/>
                  </a:ext>
                </a:extLst>
              </a:tr>
              <a:tr h="762849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 dirty="0" err="1"/>
                        <a:t>Ultrasound</a:t>
                      </a:r>
                      <a:r>
                        <a:rPr lang="it-IT" sz="1300" b="1" dirty="0"/>
                        <a:t> </a:t>
                      </a:r>
                      <a:r>
                        <a:rPr lang="it-IT" sz="1300" b="1" dirty="0" err="1"/>
                        <a:t>findings</a:t>
                      </a:r>
                      <a:endParaRPr lang="it-IT" sz="1300" dirty="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300" dirty="0"/>
                        <a:t>Mainly Achilles enthesitis; low PD activity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300" dirty="0"/>
                        <a:t>Mixed pattern; frequent wrist and elbow lesions,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8852461"/>
                  </a:ext>
                </a:extLst>
              </a:tr>
              <a:tr h="588019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b="1"/>
                        <a:t>Interpretation</a:t>
                      </a:r>
                      <a:endParaRPr lang="it-IT" sz="130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300" dirty="0" err="1"/>
                        <a:t>Questionnaires</a:t>
                      </a:r>
                      <a:r>
                        <a:rPr lang="it-IT" sz="1300" dirty="0"/>
                        <a:t> alone </a:t>
                      </a:r>
                      <a:r>
                        <a:rPr lang="it-IT" sz="1300" dirty="0" err="1"/>
                        <a:t>insufficient</a:t>
                      </a:r>
                      <a:r>
                        <a:rPr lang="it-IT" sz="1300" dirty="0"/>
                        <a:t> for </a:t>
                      </a:r>
                      <a:r>
                        <a:rPr lang="it-IT" sz="1300" dirty="0" err="1"/>
                        <a:t>early</a:t>
                      </a:r>
                      <a:r>
                        <a:rPr lang="it-IT" sz="1300" dirty="0"/>
                        <a:t> SpA </a:t>
                      </a:r>
                      <a:r>
                        <a:rPr lang="it-IT" sz="1300" dirty="0" err="1"/>
                        <a:t>detection</a:t>
                      </a:r>
                      <a:endParaRPr lang="it-IT" sz="1300" dirty="0"/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300" dirty="0"/>
                        <a:t>Supports integrated </a:t>
                      </a:r>
                      <a:r>
                        <a:rPr lang="en-US" sz="1300" b="1" dirty="0"/>
                        <a:t>screening + ultrasound</a:t>
                      </a:r>
                      <a:r>
                        <a:rPr lang="en-US" sz="1300" dirty="0"/>
                        <a:t> strategy for early identification</a:t>
                      </a:r>
                    </a:p>
                  </a:txBody>
                  <a:tcPr marL="58802" marR="58802" marT="29401" marB="2940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230406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103071B6-6110-094D-2075-7E9D21BF129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2000"/>
          </a:blip>
          <a:srcRect l="1646" r="60943" b="5329"/>
          <a:stretch>
            <a:fillRect/>
          </a:stretch>
        </p:blipFill>
        <p:spPr>
          <a:xfrm>
            <a:off x="9448800" y="16511"/>
            <a:ext cx="2717462" cy="52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115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A4BE4-BB02-F383-76D2-52994C895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4A8C6D2-ACA0-7F8A-6AEC-FA2EC9EDC2F4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6379776D-2E10-AE16-424B-ADCFE152329B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en-US" sz="3200" dirty="0">
              <a:solidFill>
                <a:srgbClr val="51A34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851D78E-B39B-7696-3FFF-00C82058F17C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9410780-9064-2A2E-FB35-D8A17082A3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59" t="6108" r="2025" b="8666"/>
          <a:stretch>
            <a:fillRect/>
          </a:stretch>
        </p:blipFill>
        <p:spPr>
          <a:xfrm>
            <a:off x="2915920" y="886836"/>
            <a:ext cx="6299200" cy="55719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70F35A5-A419-DBB7-5C6F-9FFE64F4BE2A}"/>
              </a:ext>
            </a:extLst>
          </p:cNvPr>
          <p:cNvSpPr txBox="1"/>
          <p:nvPr/>
        </p:nvSpPr>
        <p:spPr>
          <a:xfrm>
            <a:off x="579511" y="6559921"/>
            <a:ext cx="109133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0" i="1" dirty="0">
                <a:latin typeface="+mn-lt"/>
              </a:rPr>
              <a:t>Hong M. Cell Host </a:t>
            </a:r>
            <a:r>
              <a:rPr lang="it-IT" sz="1200" b="0" i="1" dirty="0" err="1">
                <a:latin typeface="+mn-lt"/>
              </a:rPr>
              <a:t>Microbe</a:t>
            </a:r>
            <a:r>
              <a:rPr lang="it-IT" sz="1200" b="0" i="1" dirty="0">
                <a:latin typeface="+mn-lt"/>
              </a:rPr>
              <a:t>. 2023;31(5):798-810.e7  </a:t>
            </a:r>
          </a:p>
        </p:txBody>
      </p:sp>
    </p:spTree>
    <p:extLst>
      <p:ext uri="{BB962C8B-B14F-4D97-AF65-F5344CB8AC3E}">
        <p14:creationId xmlns:p14="http://schemas.microsoft.com/office/powerpoint/2010/main" val="3005510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89471-2095-0F90-E4C5-9B63D11BF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B233B84-2DE1-053B-E1DD-8E87D8723CF1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0CAED039-5773-97C3-4148-6BA8A9AE4BF2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RATIONALE OF THE STUDY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729843F-11BB-4AC1-FA09-177AFC5D5450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CasellaDiTesto 3">
            <a:extLst>
              <a:ext uri="{FF2B5EF4-FFF2-40B4-BE49-F238E27FC236}">
                <a16:creationId xmlns:a16="http://schemas.microsoft.com/office/drawing/2014/main" id="{E9943E9F-4EB8-949A-94A7-CEBDE39D2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858" y="1007232"/>
            <a:ext cx="11065946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5125" indent="-365125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DETAIL questionnaire (</a:t>
            </a:r>
            <a:r>
              <a:rPr lang="it-IT" sz="2400" b="0" dirty="0">
                <a:solidFill>
                  <a:srgbClr val="000000"/>
                </a:solidFill>
                <a:latin typeface="Aptos"/>
              </a:rPr>
              <a:t>≥ 3</a:t>
            </a: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provides a practical way to screen patients, but its performance in real-world settings requires validation. </a:t>
            </a:r>
          </a:p>
          <a:p>
            <a:pPr marL="365125" indent="-365125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altLang="it-IT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Musculoskeletal Ultrasound (US) </a:t>
            </a:r>
            <a:r>
              <a:rPr lang="en-US" altLang="it-IT" sz="24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offers a direct, non-invasive window into subclinical entheseal and joint inflammation.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19C1060-E7B0-3DD0-0842-4FDB266F22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582924"/>
              </p:ext>
            </p:extLst>
          </p:nvPr>
        </p:nvGraphicFramePr>
        <p:xfrm>
          <a:off x="3648321" y="3286692"/>
          <a:ext cx="4515019" cy="3184467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34062">
                  <a:extLst>
                    <a:ext uri="{9D8B030D-6E8A-4147-A177-3AD203B41FA5}">
                      <a16:colId xmlns:a16="http://schemas.microsoft.com/office/drawing/2014/main" val="4288974595"/>
                    </a:ext>
                  </a:extLst>
                </a:gridCol>
                <a:gridCol w="4180957">
                  <a:extLst>
                    <a:ext uri="{9D8B030D-6E8A-4147-A177-3AD203B41FA5}">
                      <a16:colId xmlns:a16="http://schemas.microsoft.com/office/drawing/2014/main" val="3357705005"/>
                    </a:ext>
                  </a:extLst>
                </a:gridCol>
              </a:tblGrid>
              <a:tr h="485255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500" b="1" u="none" strike="noStrike" dirty="0">
                          <a:effectLst/>
                        </a:rPr>
                        <a:t>1</a:t>
                      </a:r>
                      <a:endParaRPr lang="it-IT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400" u="none" strike="noStrike" dirty="0">
                          <a:effectLst/>
                        </a:rPr>
                        <a:t>Have you ever had pain and swelling in your finger </a:t>
                      </a:r>
                    </a:p>
                    <a:p>
                      <a:pPr algn="just" rtl="0" fontAlgn="ctr">
                        <a:buNone/>
                      </a:pPr>
                      <a:r>
                        <a:rPr lang="en-US" sz="1400" u="none" strike="noStrike" dirty="0">
                          <a:effectLst/>
                        </a:rPr>
                        <a:t>or toe joint or any joint for no other known reason?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868292"/>
                  </a:ext>
                </a:extLst>
              </a:tr>
              <a:tr h="590273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500" b="1" u="none" strike="noStrike" dirty="0">
                          <a:effectLst/>
                        </a:rPr>
                        <a:t>2</a:t>
                      </a:r>
                      <a:endParaRPr lang="it-IT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400" u="none" strike="noStrike" dirty="0">
                          <a:effectLst/>
                        </a:rPr>
                        <a:t>Do your fingers or toes look swollen and sausage-like?</a:t>
                      </a:r>
                    </a:p>
                    <a:p>
                      <a:pPr algn="just" rtl="0" fontAlgn="ctr">
                        <a:buNone/>
                      </a:pP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582421"/>
                  </a:ext>
                </a:extLst>
              </a:tr>
              <a:tr h="43111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500" b="1" u="none" strike="noStrike" dirty="0">
                          <a:effectLst/>
                        </a:rPr>
                        <a:t>3</a:t>
                      </a:r>
                      <a:endParaRPr lang="it-IT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ECF5E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400" u="none" strike="noStrike" dirty="0">
                          <a:effectLst/>
                        </a:rPr>
                        <a:t>Do you have pain in your heels?</a:t>
                      </a:r>
                    </a:p>
                    <a:p>
                      <a:pPr algn="just" rtl="0" fontAlgn="ctr">
                        <a:buNone/>
                      </a:pP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303798"/>
                  </a:ext>
                </a:extLst>
              </a:tr>
              <a:tr h="60274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500" b="1" u="none" strike="noStrike" dirty="0">
                          <a:effectLst/>
                        </a:rPr>
                        <a:t>4</a:t>
                      </a:r>
                      <a:endParaRPr lang="it-IT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400" u="none" strike="noStrike" dirty="0">
                          <a:effectLst/>
                        </a:rPr>
                        <a:t>Have you ever had low back pain lasting at least 3 months </a:t>
                      </a:r>
                    </a:p>
                    <a:p>
                      <a:pPr algn="just" rtl="0" fontAlgn="ctr">
                        <a:buNone/>
                      </a:pPr>
                      <a:r>
                        <a:rPr lang="en-US" sz="1400" u="none" strike="noStrike" dirty="0">
                          <a:effectLst/>
                        </a:rPr>
                        <a:t>without any trauma?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151985"/>
                  </a:ext>
                </a:extLst>
              </a:tr>
              <a:tr h="590273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500" b="1" u="none" strike="noStrike" dirty="0">
                          <a:effectLst/>
                        </a:rPr>
                        <a:t>5</a:t>
                      </a:r>
                      <a:endParaRPr lang="it-IT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400" u="none" strike="noStrike" dirty="0">
                          <a:effectLst/>
                        </a:rPr>
                        <a:t>Do you have low back pain that improves with exercise </a:t>
                      </a:r>
                    </a:p>
                    <a:p>
                      <a:pPr algn="just" rtl="0" fontAlgn="ctr">
                        <a:buNone/>
                      </a:pPr>
                      <a:r>
                        <a:rPr lang="en-US" sz="1400" u="none" strike="noStrike" dirty="0">
                          <a:effectLst/>
                        </a:rPr>
                        <a:t>in the morning and/or after rest?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916868"/>
                  </a:ext>
                </a:extLst>
              </a:tr>
              <a:tr h="43111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500" b="1" u="none" strike="noStrike" dirty="0">
                          <a:effectLst/>
                        </a:rPr>
                        <a:t>6</a:t>
                      </a:r>
                      <a:endParaRPr lang="it-IT" sz="1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400" u="none" strike="noStrike" dirty="0">
                          <a:effectLst/>
                        </a:rPr>
                        <a:t>Do you wake up at night because of back pain?</a:t>
                      </a:r>
                    </a:p>
                    <a:p>
                      <a:pPr algn="just" rtl="0" fontAlgn="ctr">
                        <a:buNone/>
                      </a:pP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82" marR="8382" marT="8382" marB="0" anchor="ctr"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9100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47E0DE5-BDAD-1DFF-ED9C-C88AA774B02B}"/>
              </a:ext>
            </a:extLst>
          </p:cNvPr>
          <p:cNvSpPr txBox="1"/>
          <p:nvPr/>
        </p:nvSpPr>
        <p:spPr>
          <a:xfrm>
            <a:off x="3247977" y="2948236"/>
            <a:ext cx="5696046" cy="409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DET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ection of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A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rthritis in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I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nflammatory bowe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L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 diseases (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DETAIL</a:t>
            </a:r>
            <a:r>
              <a: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) questionnaire</a:t>
            </a:r>
            <a:endParaRPr lang="it-IT" b="0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C6726E-5B4B-47A0-3349-1B84B111D62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78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EC8CA-3C39-EDB5-277C-F55652751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9E5B918-3EA4-E525-2F92-1FCAF22B47F9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F4D830D7-91FC-D3C2-CE09-679EEBADF65C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AIMS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0598842-D67B-943C-7158-B7E987285E53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CasellaDiTesto 3">
            <a:extLst>
              <a:ext uri="{FF2B5EF4-FFF2-40B4-BE49-F238E27FC236}">
                <a16:creationId xmlns:a16="http://schemas.microsoft.com/office/drawing/2014/main" id="{33B2E717-C5F7-5B64-37BD-CD068FF83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618" y="947792"/>
            <a:ext cx="11057082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To evaluate the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diagnostic accuracy of DETAIL </a:t>
            </a: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questionnaire in predicting US musculoskeletal lesions and diagnosis of Peripheral SpA*.</a:t>
            </a:r>
          </a:p>
          <a:p>
            <a:pPr marL="342900" indent="-34290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To correlate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US joint inflammation </a:t>
            </a: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and presence of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peripheral SpAs </a:t>
            </a: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with IBD baseline clinical characteristics.</a:t>
            </a:r>
          </a:p>
          <a:p>
            <a:pPr marL="342900" indent="-34290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To investigate whether a specific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Gut microbiota signature </a:t>
            </a: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is associated with US musculoskeletal inflammation and Peripheral SpAs in IBD patients.</a:t>
            </a:r>
          </a:p>
        </p:txBody>
      </p:sp>
      <p:pic>
        <p:nvPicPr>
          <p:cNvPr id="6" name="Picture 5" descr="A chart of a patient's health&#10;&#10;AI-generated content may be incorrect.">
            <a:extLst>
              <a:ext uri="{FF2B5EF4-FFF2-40B4-BE49-F238E27FC236}">
                <a16:creationId xmlns:a16="http://schemas.microsoft.com/office/drawing/2014/main" id="{B113BB00-C3C2-2061-B73D-2EFB6E817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0000"/>
                    </a14:imgEffect>
                  </a14:imgLayer>
                </a14:imgProps>
              </a:ext>
            </a:extLst>
          </a:blip>
          <a:srcRect l="59011" t="25462" r="1837" b="608"/>
          <a:stretch>
            <a:fillRect/>
          </a:stretch>
        </p:blipFill>
        <p:spPr>
          <a:xfrm>
            <a:off x="9745275" y="3820029"/>
            <a:ext cx="1813136" cy="255791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CE587D-C4B4-064C-E664-45941AE9AAFC}"/>
              </a:ext>
            </a:extLst>
          </p:cNvPr>
          <p:cNvSpPr txBox="1"/>
          <p:nvPr/>
        </p:nvSpPr>
        <p:spPr>
          <a:xfrm>
            <a:off x="2944167" y="5894861"/>
            <a:ext cx="69308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*Peripheral SpA Diagnosis was performed on the basis of ASAS Criteria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ECFBDF-AA4C-51A4-7E53-D774FA0FECA7}"/>
              </a:ext>
            </a:extLst>
          </p:cNvPr>
          <p:cNvSpPr txBox="1"/>
          <p:nvPr/>
        </p:nvSpPr>
        <p:spPr>
          <a:xfrm>
            <a:off x="645312" y="6527104"/>
            <a:ext cx="112877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b="0" i="0" dirty="0" err="1">
                <a:solidFill>
                  <a:srgbClr val="212121"/>
                </a:solidFill>
                <a:effectLst/>
                <a:latin typeface="BlinkMacSystemFont"/>
              </a:rPr>
              <a:t>Rudwaleit</a:t>
            </a:r>
            <a:r>
              <a:rPr lang="it-IT" sz="1000" b="0" i="0" dirty="0">
                <a:solidFill>
                  <a:srgbClr val="212121"/>
                </a:solidFill>
                <a:effectLst/>
                <a:latin typeface="BlinkMacSystemFont"/>
              </a:rPr>
              <a:t> M</a:t>
            </a:r>
            <a:r>
              <a:rPr lang="it-IT" sz="1000" b="0" dirty="0">
                <a:solidFill>
                  <a:srgbClr val="212121"/>
                </a:solidFill>
                <a:latin typeface="BlinkMacSystemFont"/>
              </a:rPr>
              <a:t>, et Al. </a:t>
            </a:r>
            <a:r>
              <a:rPr lang="it-IT" sz="1000" b="0" i="1" dirty="0">
                <a:solidFill>
                  <a:srgbClr val="212121"/>
                </a:solidFill>
                <a:effectLst/>
                <a:latin typeface="BlinkMacSystemFont"/>
              </a:rPr>
              <a:t>Ann </a:t>
            </a:r>
            <a:r>
              <a:rPr lang="it-IT" sz="1000" b="0" i="1" dirty="0" err="1">
                <a:solidFill>
                  <a:srgbClr val="212121"/>
                </a:solidFill>
                <a:effectLst/>
                <a:latin typeface="BlinkMacSystemFont"/>
              </a:rPr>
              <a:t>Rheum</a:t>
            </a:r>
            <a:r>
              <a:rPr lang="it-IT" sz="1000" b="0" i="1" dirty="0"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lang="it-IT" sz="1000" b="0" i="1" dirty="0" err="1">
                <a:solidFill>
                  <a:srgbClr val="212121"/>
                </a:solidFill>
                <a:effectLst/>
                <a:latin typeface="BlinkMacSystemFont"/>
              </a:rPr>
              <a:t>Dis</a:t>
            </a:r>
            <a:r>
              <a:rPr lang="it-IT" sz="1000" b="0" i="0" dirty="0">
                <a:solidFill>
                  <a:srgbClr val="212121"/>
                </a:solidFill>
                <a:effectLst/>
                <a:latin typeface="BlinkMacSystemFont"/>
              </a:rPr>
              <a:t>. 2011;70(1):25-31. </a:t>
            </a:r>
            <a:endParaRPr lang="it-IT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FC21EA-1506-D375-93A4-A5642AAB60B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323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12701-B5F6-A188-3550-595EE3CF8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9BA4BDE-3C13-79D7-995B-562CCE9A64D1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D201A633-A6EA-9D79-4D9F-D9098C146ECD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 DESIGN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899B283-1B0B-61DE-FC91-92496C1AE843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76EEEFE-CBC8-3C10-7DD7-19214FF2F9FD}"/>
              </a:ext>
            </a:extLst>
          </p:cNvPr>
          <p:cNvGrpSpPr/>
          <p:nvPr/>
        </p:nvGrpSpPr>
        <p:grpSpPr>
          <a:xfrm>
            <a:off x="4829716" y="1150044"/>
            <a:ext cx="6821064" cy="5062757"/>
            <a:chOff x="192024" y="951917"/>
            <a:chExt cx="6821064" cy="5062757"/>
          </a:xfrm>
        </p:grpSpPr>
        <p:pic>
          <p:nvPicPr>
            <p:cNvPr id="42" name="Picture 4">
              <a:extLst>
                <a:ext uri="{FF2B5EF4-FFF2-40B4-BE49-F238E27FC236}">
                  <a16:creationId xmlns:a16="http://schemas.microsoft.com/office/drawing/2014/main" id="{5E5D1DA7-9328-3F9C-F45D-01C6F1C25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1699"/>
            <a:stretch>
              <a:fillRect/>
            </a:stretch>
          </p:blipFill>
          <p:spPr>
            <a:xfrm>
              <a:off x="192024" y="1858764"/>
              <a:ext cx="4372861" cy="3145453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43" name="Picture 24">
              <a:extLst>
                <a:ext uri="{FF2B5EF4-FFF2-40B4-BE49-F238E27FC236}">
                  <a16:creationId xmlns:a16="http://schemas.microsoft.com/office/drawing/2014/main" id="{702780F7-BF0E-97FE-42A8-4DE28522D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9651" y="4327718"/>
              <a:ext cx="888934" cy="1138544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44" name="TextBox 10">
              <a:extLst>
                <a:ext uri="{FF2B5EF4-FFF2-40B4-BE49-F238E27FC236}">
                  <a16:creationId xmlns:a16="http://schemas.microsoft.com/office/drawing/2014/main" id="{FC732611-E364-444E-7CB5-94E07664BB7D}"/>
                </a:ext>
              </a:extLst>
            </p:cNvPr>
            <p:cNvSpPr txBox="1"/>
            <p:nvPr/>
          </p:nvSpPr>
          <p:spPr>
            <a:xfrm>
              <a:off x="2276856" y="3340870"/>
              <a:ext cx="1719072" cy="26160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DETAIL questionnaire</a:t>
              </a:r>
            </a:p>
          </p:txBody>
        </p:sp>
        <p:sp>
          <p:nvSpPr>
            <p:cNvPr id="45" name="TextBox 11">
              <a:extLst>
                <a:ext uri="{FF2B5EF4-FFF2-40B4-BE49-F238E27FC236}">
                  <a16:creationId xmlns:a16="http://schemas.microsoft.com/office/drawing/2014/main" id="{01C3EAB0-361E-A22D-6486-4802ED33E0C3}"/>
                </a:ext>
              </a:extLst>
            </p:cNvPr>
            <p:cNvSpPr txBox="1"/>
            <p:nvPr/>
          </p:nvSpPr>
          <p:spPr>
            <a:xfrm>
              <a:off x="1939204" y="2422026"/>
              <a:ext cx="1719072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≥ 3</a:t>
              </a:r>
            </a:p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N = 45</a:t>
              </a:r>
            </a:p>
          </p:txBody>
        </p:sp>
        <p:sp>
          <p:nvSpPr>
            <p:cNvPr id="46" name="TextBox 12">
              <a:extLst>
                <a:ext uri="{FF2B5EF4-FFF2-40B4-BE49-F238E27FC236}">
                  <a16:creationId xmlns:a16="http://schemas.microsoft.com/office/drawing/2014/main" id="{EA03AFB0-C339-B698-FD03-587D22391C15}"/>
                </a:ext>
              </a:extLst>
            </p:cNvPr>
            <p:cNvSpPr txBox="1"/>
            <p:nvPr/>
          </p:nvSpPr>
          <p:spPr>
            <a:xfrm>
              <a:off x="1939204" y="4332774"/>
              <a:ext cx="1719072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&lt; 3</a:t>
              </a:r>
            </a:p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N = 44</a:t>
              </a:r>
            </a:p>
          </p:txBody>
        </p:sp>
        <p:sp>
          <p:nvSpPr>
            <p:cNvPr id="47" name="TextBox 16">
              <a:extLst>
                <a:ext uri="{FF2B5EF4-FFF2-40B4-BE49-F238E27FC236}">
                  <a16:creationId xmlns:a16="http://schemas.microsoft.com/office/drawing/2014/main" id="{9B875917-18EC-297F-8D4D-F01F46FA0606}"/>
                </a:ext>
              </a:extLst>
            </p:cNvPr>
            <p:cNvSpPr txBox="1"/>
            <p:nvPr/>
          </p:nvSpPr>
          <p:spPr>
            <a:xfrm>
              <a:off x="401750" y="4856524"/>
              <a:ext cx="1122252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IBD PATIENTS</a:t>
              </a:r>
            </a:p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N = 89 </a:t>
              </a:r>
            </a:p>
          </p:txBody>
        </p:sp>
        <p:sp>
          <p:nvSpPr>
            <p:cNvPr id="48" name="TextBox 17">
              <a:extLst>
                <a:ext uri="{FF2B5EF4-FFF2-40B4-BE49-F238E27FC236}">
                  <a16:creationId xmlns:a16="http://schemas.microsoft.com/office/drawing/2014/main" id="{6066C730-9AB7-60BC-CBB6-BD6C3235B474}"/>
                </a:ext>
              </a:extLst>
            </p:cNvPr>
            <p:cNvSpPr txBox="1"/>
            <p:nvPr/>
          </p:nvSpPr>
          <p:spPr>
            <a:xfrm>
              <a:off x="5107296" y="5414510"/>
              <a:ext cx="1905792" cy="60016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Fecal </a:t>
              </a:r>
              <a:r>
                <a:rPr lang="it-IT" sz="1100" b="0" i="0" u="none" strike="noStrike" kern="1200" cap="none" spc="0" baseline="0" dirty="0" err="1">
                  <a:solidFill>
                    <a:srgbClr val="000000"/>
                  </a:solidFill>
                  <a:uFillTx/>
                  <a:latin typeface="Aptos"/>
                </a:rPr>
                <a:t>Calprotectin</a:t>
              </a: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 </a:t>
              </a:r>
            </a:p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16s Gut Microbiota </a:t>
              </a:r>
              <a:r>
                <a:rPr lang="it-IT" sz="1100" b="0" i="0" u="none" strike="noStrike" kern="1200" cap="none" spc="0" baseline="0" dirty="0" err="1">
                  <a:solidFill>
                    <a:srgbClr val="000000"/>
                  </a:solidFill>
                  <a:uFillTx/>
                  <a:latin typeface="Aptos"/>
                </a:rPr>
                <a:t>Prof</a:t>
              </a:r>
              <a:r>
                <a:rPr lang="it-IT" sz="1100" b="0" dirty="0" err="1">
                  <a:solidFill>
                    <a:srgbClr val="000000"/>
                  </a:solidFill>
                  <a:latin typeface="Aptos"/>
                </a:rPr>
                <a:t>ile</a:t>
              </a: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 </a:t>
              </a:r>
            </a:p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N = 85 </a:t>
              </a:r>
            </a:p>
          </p:txBody>
        </p:sp>
        <p:pic>
          <p:nvPicPr>
            <p:cNvPr id="49" name="Picture 16">
              <a:extLst>
                <a:ext uri="{FF2B5EF4-FFF2-40B4-BE49-F238E27FC236}">
                  <a16:creationId xmlns:a16="http://schemas.microsoft.com/office/drawing/2014/main" id="{E354E935-8508-754A-04A8-28E2B8B97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7166" r="10643"/>
            <a:stretch>
              <a:fillRect/>
            </a:stretch>
          </p:blipFill>
          <p:spPr>
            <a:xfrm>
              <a:off x="4522841" y="1762670"/>
              <a:ext cx="938265" cy="3406679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50" name="Picture 19" descr="A cartoon of a doctor&#10;&#10;AI-generated content may be incorrect.">
              <a:extLst>
                <a:ext uri="{FF2B5EF4-FFF2-40B4-BE49-F238E27FC236}">
                  <a16:creationId xmlns:a16="http://schemas.microsoft.com/office/drawing/2014/main" id="{ADF8A17B-0D18-D056-C071-F99D634E1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64363" y="2724068"/>
              <a:ext cx="1219511" cy="1219511"/>
            </a:xfrm>
            <a:prstGeom prst="rect">
              <a:avLst/>
            </a:prstGeom>
            <a:noFill/>
            <a:ln cap="flat">
              <a:noFill/>
            </a:ln>
            <a:effectLst>
              <a:outerShdw dir="16200000" algn="tl">
                <a:srgbClr val="000000"/>
              </a:outerShdw>
            </a:effectLst>
          </p:spPr>
        </p:pic>
        <p:sp>
          <p:nvSpPr>
            <p:cNvPr id="51" name="TextBox 9">
              <a:extLst>
                <a:ext uri="{FF2B5EF4-FFF2-40B4-BE49-F238E27FC236}">
                  <a16:creationId xmlns:a16="http://schemas.microsoft.com/office/drawing/2014/main" id="{A8B26806-F29E-D5D8-FC07-10EA5B259570}"/>
                </a:ext>
              </a:extLst>
            </p:cNvPr>
            <p:cNvSpPr txBox="1"/>
            <p:nvPr/>
          </p:nvSpPr>
          <p:spPr>
            <a:xfrm>
              <a:off x="5021222" y="3996744"/>
              <a:ext cx="1905792" cy="43088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 err="1">
                  <a:solidFill>
                    <a:srgbClr val="000000"/>
                  </a:solidFill>
                  <a:uFillTx/>
                  <a:latin typeface="Aptos"/>
                </a:rPr>
                <a:t>Rheumatological</a:t>
              </a: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 Evaluation</a:t>
              </a:r>
            </a:p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N = 89</a:t>
              </a:r>
            </a:p>
          </p:txBody>
        </p:sp>
        <p:sp>
          <p:nvSpPr>
            <p:cNvPr id="52" name="TextBox 9">
              <a:extLst>
                <a:ext uri="{FF2B5EF4-FFF2-40B4-BE49-F238E27FC236}">
                  <a16:creationId xmlns:a16="http://schemas.microsoft.com/office/drawing/2014/main" id="{AF15605C-B180-3170-FA8A-D63BA617F80A}"/>
                </a:ext>
              </a:extLst>
            </p:cNvPr>
            <p:cNvSpPr txBox="1"/>
            <p:nvPr/>
          </p:nvSpPr>
          <p:spPr>
            <a:xfrm>
              <a:off x="5026650" y="2323389"/>
              <a:ext cx="1905792" cy="43088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 err="1">
                  <a:solidFill>
                    <a:srgbClr val="000000"/>
                  </a:solidFill>
                  <a:uFillTx/>
                  <a:latin typeface="Aptos"/>
                </a:rPr>
                <a:t>Musculoskeletal</a:t>
              </a: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 </a:t>
              </a:r>
              <a:r>
                <a:rPr lang="it-IT" sz="1100" b="0" i="0" u="none" strike="noStrike" kern="1200" cap="none" spc="0" baseline="0" dirty="0" err="1">
                  <a:solidFill>
                    <a:srgbClr val="000000"/>
                  </a:solidFill>
                  <a:uFillTx/>
                  <a:latin typeface="Aptos"/>
                </a:rPr>
                <a:t>Ultrasound</a:t>
              </a:r>
              <a:endParaRPr lang="it-IT" sz="11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</a:endParaRPr>
            </a:p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it-IT" sz="1100" b="0" i="0" u="none" strike="noStrike" kern="1200" cap="none" spc="0" baseline="0" dirty="0">
                  <a:solidFill>
                    <a:srgbClr val="000000"/>
                  </a:solidFill>
                  <a:uFillTx/>
                  <a:latin typeface="Aptos"/>
                </a:rPr>
                <a:t>N = 89</a:t>
              </a:r>
            </a:p>
          </p:txBody>
        </p:sp>
        <p:pic>
          <p:nvPicPr>
            <p:cNvPr id="53" name="Picture 8">
              <a:extLst>
                <a:ext uri="{FF2B5EF4-FFF2-40B4-BE49-F238E27FC236}">
                  <a16:creationId xmlns:a16="http://schemas.microsoft.com/office/drawing/2014/main" id="{5BF60F85-45DB-664C-9B57-F144162B6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3883" t="9373" r="-4256" b="5392"/>
            <a:stretch>
              <a:fillRect/>
            </a:stretch>
          </p:blipFill>
          <p:spPr>
            <a:xfrm>
              <a:off x="5429450" y="951917"/>
              <a:ext cx="1089336" cy="1378293"/>
            </a:xfrm>
            <a:prstGeom prst="rect">
              <a:avLst/>
            </a:prstGeom>
            <a:noFill/>
            <a:ln cap="flat">
              <a:noFill/>
            </a:ln>
          </p:spPr>
        </p:pic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DBBDE84-F295-882E-EEBA-9BA576D630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153190"/>
              </p:ext>
            </p:extLst>
          </p:nvPr>
        </p:nvGraphicFramePr>
        <p:xfrm>
          <a:off x="736687" y="1106517"/>
          <a:ext cx="4091578" cy="5151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91578">
                  <a:extLst>
                    <a:ext uri="{9D8B030D-6E8A-4147-A177-3AD203B41FA5}">
                      <a16:colId xmlns:a16="http://schemas.microsoft.com/office/drawing/2014/main" val="237668413"/>
                    </a:ext>
                  </a:extLst>
                </a:gridCol>
              </a:tblGrid>
              <a:tr h="228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Name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80973"/>
                  </a:ext>
                </a:extLst>
              </a:tr>
              <a:tr h="228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ESpAIBD/25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9840"/>
                  </a:ext>
                </a:extLst>
              </a:tr>
              <a:tr h="228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Design</a:t>
                      </a:r>
                      <a:endParaRPr kumimoji="0" lang="en-US" alt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4356968"/>
                  </a:ext>
                </a:extLst>
              </a:tr>
              <a:tr h="228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Prospective Observational Study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359662"/>
                  </a:ext>
                </a:extLst>
              </a:tr>
              <a:tr h="228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Enrolling Centers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817142"/>
                  </a:ext>
                </a:extLst>
              </a:tr>
              <a:tr h="228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Ospedale Maggiore Policlinico, Milano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it-IT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Istituto</a:t>
                      </a:r>
                      <a:r>
                        <a:rPr kumimoji="0" lang="en-US" alt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it-IT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Ortopedico</a:t>
                      </a:r>
                      <a:r>
                        <a:rPr kumimoji="0" lang="en-US" alt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Gaetano Pini, Milano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715860"/>
                  </a:ext>
                </a:extLst>
              </a:tr>
              <a:tr h="228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Timeline</a:t>
                      </a:r>
                      <a:endParaRPr kumimoji="0" lang="en-US" altLang="it-IT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443604"/>
                  </a:ext>
                </a:extLst>
              </a:tr>
              <a:tr h="228206">
                <a:tc>
                  <a:txBody>
                    <a:bodyPr/>
                    <a:lstStyle/>
                    <a:p>
                      <a:pPr algn="l"/>
                      <a:r>
                        <a:rPr kumimoji="0" lang="en-US" altLang="it-IT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January 2025 – September 2025</a:t>
                      </a:r>
                      <a:endParaRPr lang="it-IT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240022"/>
                  </a:ext>
                </a:extLst>
              </a:tr>
              <a:tr h="228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Inclusion Criteria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818539"/>
                  </a:ext>
                </a:extLst>
              </a:tr>
              <a:tr h="513465">
                <a:tc>
                  <a:txBody>
                    <a:bodyPr/>
                    <a:lstStyle/>
                    <a:p>
                      <a:pPr marL="285750" lvl="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it-IT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Age ≥ 18 Years.</a:t>
                      </a:r>
                    </a:p>
                    <a:p>
                      <a:pPr marL="285750" lvl="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Established diagnosis of CD, UC or IBD-U according to ECCO criteria</a:t>
                      </a:r>
                    </a:p>
                    <a:p>
                      <a:pPr marL="285750" lvl="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Availability for complete questionnaire and musculoskeletal ultrasound</a:t>
                      </a:r>
                      <a:endParaRPr lang="it-IT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204180"/>
                  </a:ext>
                </a:extLst>
              </a:tr>
              <a:tr h="2282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Exclusion Criteria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563969"/>
                  </a:ext>
                </a:extLst>
              </a:tr>
              <a:tr h="656094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Previous SpA diagnosis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History of rheumatologic diseases other than SpA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Pregnancy or lactation at the time of screening</a:t>
                      </a:r>
                      <a:endParaRPr lang="it-IT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F5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716643"/>
                  </a:ext>
                </a:extLst>
              </a:tr>
            </a:tbl>
          </a:graphicData>
        </a:graphic>
      </p:graphicFrame>
      <p:sp>
        <p:nvSpPr>
          <p:cNvPr id="3" name="CasellaDiTesto 2">
            <a:extLst>
              <a:ext uri="{FF2B5EF4-FFF2-40B4-BE49-F238E27FC236}">
                <a16:creationId xmlns:a16="http://schemas.microsoft.com/office/drawing/2014/main" id="{A4D58C66-4662-AD3B-8877-EE2DF2D7807E}"/>
              </a:ext>
            </a:extLst>
          </p:cNvPr>
          <p:cNvSpPr txBox="1"/>
          <p:nvPr/>
        </p:nvSpPr>
        <p:spPr>
          <a:xfrm>
            <a:off x="621866" y="6545752"/>
            <a:ext cx="109365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CD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Crohn’s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UC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ulcerative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colitis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IBD-U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undifferentiated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bowel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ECCO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European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Chron and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colitis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organisation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ultrasound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SpA,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Spondyloartritis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ultrasound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F8BCED-99EF-351F-B59A-0AD13F6BD8F8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19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FF01C-2129-F1BD-37DB-241E190A3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BC425D0-A8E8-C307-9EE6-255CF4010901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C60EE6EB-BC24-B5E1-F3F6-D1616D175FBA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 POPULATION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049A3D0-84E3-E61A-A1EE-167B1C9AA60D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72DB7D-F281-D1EA-7825-15E4A92D9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246857"/>
              </p:ext>
            </p:extLst>
          </p:nvPr>
        </p:nvGraphicFramePr>
        <p:xfrm>
          <a:off x="1255363" y="1333426"/>
          <a:ext cx="4625633" cy="4865730"/>
        </p:xfrm>
        <a:graphic>
          <a:graphicData uri="http://schemas.openxmlformats.org/drawingml/2006/table">
            <a:tbl>
              <a:tblPr/>
              <a:tblGrid>
                <a:gridCol w="1385341">
                  <a:extLst>
                    <a:ext uri="{9D8B030D-6E8A-4147-A177-3AD203B41FA5}">
                      <a16:colId xmlns:a16="http://schemas.microsoft.com/office/drawing/2014/main" val="2486990769"/>
                    </a:ext>
                  </a:extLst>
                </a:gridCol>
                <a:gridCol w="810073">
                  <a:extLst>
                    <a:ext uri="{9D8B030D-6E8A-4147-A177-3AD203B41FA5}">
                      <a16:colId xmlns:a16="http://schemas.microsoft.com/office/drawing/2014/main" val="3217357515"/>
                    </a:ext>
                  </a:extLst>
                </a:gridCol>
                <a:gridCol w="810073">
                  <a:extLst>
                    <a:ext uri="{9D8B030D-6E8A-4147-A177-3AD203B41FA5}">
                      <a16:colId xmlns:a16="http://schemas.microsoft.com/office/drawing/2014/main" val="816176040"/>
                    </a:ext>
                  </a:extLst>
                </a:gridCol>
                <a:gridCol w="810073">
                  <a:extLst>
                    <a:ext uri="{9D8B030D-6E8A-4147-A177-3AD203B41FA5}">
                      <a16:colId xmlns:a16="http://schemas.microsoft.com/office/drawing/2014/main" val="3787282949"/>
                    </a:ext>
                  </a:extLst>
                </a:gridCol>
                <a:gridCol w="810073">
                  <a:extLst>
                    <a:ext uri="{9D8B030D-6E8A-4147-A177-3AD203B41FA5}">
                      <a16:colId xmlns:a16="http://schemas.microsoft.com/office/drawing/2014/main" val="591423033"/>
                    </a:ext>
                  </a:extLst>
                </a:gridCol>
              </a:tblGrid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CD (N=46)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UC (N=39)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IBD-U (N=4)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(N=89)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8844364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 (y, m)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953301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Median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49.5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487503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IQR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37.0, 55.0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41.5, 60.0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48.0, 60.25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37.0, 58.0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6051973"/>
                  </a:ext>
                </a:extLst>
              </a:tr>
              <a:tr h="3112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 </a:t>
                      </a:r>
                      <a:r>
                        <a:rPr lang="it-IT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</a:t>
                      </a: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diagnosis</a:t>
                      </a: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(y, m)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573243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Median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43.5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75061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IQR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24.25, 43.75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29.0, 53.5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27.5, 51.5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25.0, 47.0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094229"/>
                  </a:ext>
                </a:extLst>
              </a:tr>
              <a:tr h="3112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Disease</a:t>
                      </a: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duration (y, m)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3273436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Median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721005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IQR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5.25, 20.0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3.5, 18.0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1.0, 2.25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4.0, 17.0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179387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BMI (m)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954694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Median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23.74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24.01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18.89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23.79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56446"/>
                  </a:ext>
                </a:extLst>
              </a:tr>
              <a:tr h="1588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IQR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20.84, 25.54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21.45, 28.23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18.49, 21.31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20.76, 26.64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659340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prev BIO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067114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Median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6369282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IQR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1.0, 2.0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0.0, 1.0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0.0, 0.0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0.0, 1.0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0512996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SEX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2743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M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(60.9%)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(23.1%)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(25.0%)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(42.7%)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0107414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F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(39.1%)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(76.9%)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(75.0%)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 (57.3%)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2295931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SMOKING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06625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Yes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(27.9%)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(5.1%)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(25.0%)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(17.4%)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2820612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Former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(41.9%)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(28.2%)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(50.0%)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 (36.0%)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934737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No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(30.2%)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 (66.7%)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(25.0%)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(46.5%)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413342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Psoriasi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170082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Yes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(8.7%)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(4.5%)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2066399"/>
                  </a:ext>
                </a:extLst>
              </a:tr>
              <a:tr h="3112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Paradoxical anti-TNF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(8.7%)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(4.5%)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4474407"/>
                  </a:ext>
                </a:extLst>
              </a:tr>
              <a:tr h="16809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No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(82.6%)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 (100.0%)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(100.0%)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 (91.0%)</a:t>
                      </a:r>
                    </a:p>
                  </a:txBody>
                  <a:tcPr marL="7044" marR="7044" marT="6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374069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DAA91E-B806-7555-6FFF-B5747F1B8D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039438"/>
              </p:ext>
            </p:extLst>
          </p:nvPr>
        </p:nvGraphicFramePr>
        <p:xfrm>
          <a:off x="6511931" y="1283038"/>
          <a:ext cx="4557221" cy="4184772"/>
        </p:xfrm>
        <a:graphic>
          <a:graphicData uri="http://schemas.openxmlformats.org/drawingml/2006/table">
            <a:tbl>
              <a:tblPr/>
              <a:tblGrid>
                <a:gridCol w="1364853">
                  <a:extLst>
                    <a:ext uri="{9D8B030D-6E8A-4147-A177-3AD203B41FA5}">
                      <a16:colId xmlns:a16="http://schemas.microsoft.com/office/drawing/2014/main" val="3714091522"/>
                    </a:ext>
                  </a:extLst>
                </a:gridCol>
                <a:gridCol w="798092">
                  <a:extLst>
                    <a:ext uri="{9D8B030D-6E8A-4147-A177-3AD203B41FA5}">
                      <a16:colId xmlns:a16="http://schemas.microsoft.com/office/drawing/2014/main" val="3477604875"/>
                    </a:ext>
                  </a:extLst>
                </a:gridCol>
                <a:gridCol w="798092">
                  <a:extLst>
                    <a:ext uri="{9D8B030D-6E8A-4147-A177-3AD203B41FA5}">
                      <a16:colId xmlns:a16="http://schemas.microsoft.com/office/drawing/2014/main" val="3595304682"/>
                    </a:ext>
                  </a:extLst>
                </a:gridCol>
                <a:gridCol w="798092">
                  <a:extLst>
                    <a:ext uri="{9D8B030D-6E8A-4147-A177-3AD203B41FA5}">
                      <a16:colId xmlns:a16="http://schemas.microsoft.com/office/drawing/2014/main" val="2827049045"/>
                    </a:ext>
                  </a:extLst>
                </a:gridCol>
                <a:gridCol w="798092">
                  <a:extLst>
                    <a:ext uri="{9D8B030D-6E8A-4147-A177-3AD203B41FA5}">
                      <a16:colId xmlns:a16="http://schemas.microsoft.com/office/drawing/2014/main" val="995724152"/>
                    </a:ext>
                  </a:extLst>
                </a:gridCol>
              </a:tblGrid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CD (N=46)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UC (N=39)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IBD-U (N=4)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(N=89)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2109459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Fecal Calprotectin (ug/g)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917632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N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2762307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Median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205.700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213.650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244.500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205.700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455486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IQR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111.7, 433.65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27.82, 573.45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39.57, 640.02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74.7, 546.9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299534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THIOPURINES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635373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PAST USE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 (50.0%)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(28.2%)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(38.2%)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518107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CURRENT USE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(10.9%)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(2.6%)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(6.7%)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5691769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NONE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(39.1%)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(69.2%)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(100.0%)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(53.9%)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1003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TREATMENT GROUP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648277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ANTI-TNF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(47.8%)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(33.3%)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 (39.3%)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5404953"/>
                  </a:ext>
                </a:extLst>
              </a:tr>
              <a:tr h="1665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ANTI-INTEGRINS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(10.3%)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(4.5%)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1935494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ANTI-INTERLEUKINES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(26.1%)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(15.4%)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(20.2%)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94546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JAK-INHIBITORS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(4.3%)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(2.6%)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(0.0%)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(3.4%)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290849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NONE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(21.7%)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(38.5%)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(100.0%)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 (32.6%)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7952543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CD LOCALIZATION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400355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L1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 (52.1%)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5081559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L2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9(19.6%)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017509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L3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(26.1%)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1752037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L4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(2.17%)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7409023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UC EXTENSION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977550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E1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(33.3%)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786089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E2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(28.2%)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5413551"/>
                  </a:ext>
                </a:extLst>
              </a:tr>
              <a:tr h="1821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E3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(38.5%)</a:t>
                      </a: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0" marR="6940" marT="69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675700"/>
                  </a:ext>
                </a:extLst>
              </a:tr>
            </a:tbl>
          </a:graphicData>
        </a:graphic>
      </p:graphicFrame>
      <p:sp>
        <p:nvSpPr>
          <p:cNvPr id="2" name="CasellaDiTesto 6">
            <a:extLst>
              <a:ext uri="{FF2B5EF4-FFF2-40B4-BE49-F238E27FC236}">
                <a16:creationId xmlns:a16="http://schemas.microsoft.com/office/drawing/2014/main" id="{7B7C9E40-ABA3-4647-6D57-CF258A180CED}"/>
              </a:ext>
            </a:extLst>
          </p:cNvPr>
          <p:cNvSpPr txBox="1"/>
          <p:nvPr/>
        </p:nvSpPr>
        <p:spPr>
          <a:xfrm>
            <a:off x="613194" y="6515272"/>
            <a:ext cx="11363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BMI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body mass index; TNF,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Tumor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Necrosis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Factor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BIO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Biologic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Therapies;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CD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Chron’s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UC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Ulcerative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Colitis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IBD-U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undifferentiated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IBD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9ABE5-C6AE-EE06-B5B9-3E0052690B7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121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3A350-2FAF-EC93-4E4A-5FD71128E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135685A-C4F0-94AF-9C02-5D0DE271C416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7B004F12-DC02-8036-5E13-FD25308FA880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Musculoskeletal Ultrasound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59CD906-DB33-6B06-5099-E7D1D3AD8005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29DED7-4C15-4B97-7BA8-0611D7BDD8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521646"/>
              </p:ext>
            </p:extLst>
          </p:nvPr>
        </p:nvGraphicFramePr>
        <p:xfrm>
          <a:off x="4362451" y="1116445"/>
          <a:ext cx="3473630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36815">
                  <a:extLst>
                    <a:ext uri="{9D8B030D-6E8A-4147-A177-3AD203B41FA5}">
                      <a16:colId xmlns:a16="http://schemas.microsoft.com/office/drawing/2014/main" val="2774170355"/>
                    </a:ext>
                  </a:extLst>
                </a:gridCol>
                <a:gridCol w="1736815">
                  <a:extLst>
                    <a:ext uri="{9D8B030D-6E8A-4147-A177-3AD203B41FA5}">
                      <a16:colId xmlns:a16="http://schemas.microsoft.com/office/drawing/2014/main" val="2747788762"/>
                    </a:ext>
                  </a:extLst>
                </a:gridCol>
              </a:tblGrid>
              <a:tr h="684743"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 err="1"/>
                        <a:t>Inflammatory</a:t>
                      </a:r>
                      <a:r>
                        <a:rPr lang="it-IT" sz="1600" b="1" dirty="0"/>
                        <a:t> (IL)</a:t>
                      </a:r>
                      <a:endParaRPr lang="it-IT" sz="1200" b="1" dirty="0"/>
                    </a:p>
                    <a:p>
                      <a:pPr algn="ctr"/>
                      <a:r>
                        <a:rPr lang="it-IT" sz="1400" u="sng" dirty="0"/>
                        <a:t>32 </a:t>
                      </a:r>
                      <a:r>
                        <a:rPr lang="it-IT" sz="1400" u="sng" dirty="0" err="1"/>
                        <a:t>patients</a:t>
                      </a:r>
                      <a:r>
                        <a:rPr lang="it-IT" sz="1400" u="sng" dirty="0"/>
                        <a:t> (36%)</a:t>
                      </a:r>
                    </a:p>
                    <a:p>
                      <a:pPr algn="ctr"/>
                      <a:r>
                        <a:rPr lang="it-IT" sz="1200" dirty="0"/>
                        <a:t>59 </a:t>
                      </a:r>
                      <a:r>
                        <a:rPr lang="it-IT" sz="1200" dirty="0" err="1"/>
                        <a:t>Lesions</a:t>
                      </a:r>
                      <a:endParaRPr lang="it-IT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Structural</a:t>
                      </a:r>
                      <a:r>
                        <a:rPr kumimoji="0" lang="it-IT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(SL)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43 </a:t>
                      </a:r>
                      <a:r>
                        <a:rPr kumimoji="0" lang="it-IT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patients</a:t>
                      </a: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(48%)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121 </a:t>
                      </a:r>
                      <a:r>
                        <a:rPr kumimoji="0" lang="it-IT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Lesions</a:t>
                      </a:r>
                      <a:endParaRPr kumimoji="0" lang="it-IT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3413644"/>
                  </a:ext>
                </a:extLst>
              </a:tr>
            </a:tbl>
          </a:graphicData>
        </a:graphic>
      </p:graphicFrame>
      <p:grpSp>
        <p:nvGrpSpPr>
          <p:cNvPr id="148" name="Group 147">
            <a:extLst>
              <a:ext uri="{FF2B5EF4-FFF2-40B4-BE49-F238E27FC236}">
                <a16:creationId xmlns:a16="http://schemas.microsoft.com/office/drawing/2014/main" id="{A6BAA6A3-CB1D-0077-F2DC-DF2C81E15F26}"/>
              </a:ext>
            </a:extLst>
          </p:cNvPr>
          <p:cNvGrpSpPr/>
          <p:nvPr/>
        </p:nvGrpSpPr>
        <p:grpSpPr>
          <a:xfrm>
            <a:off x="4352924" y="1826389"/>
            <a:ext cx="3486151" cy="4508002"/>
            <a:chOff x="8106030" y="1975072"/>
            <a:chExt cx="3486151" cy="4508002"/>
          </a:xfrm>
        </p:grpSpPr>
        <p:pic>
          <p:nvPicPr>
            <p:cNvPr id="3" name="Picture 2" descr="A skeleton with red spots on the body&#10;&#10;AI-generated content may be incorrect.">
              <a:extLst>
                <a:ext uri="{FF2B5EF4-FFF2-40B4-BE49-F238E27FC236}">
                  <a16:creationId xmlns:a16="http://schemas.microsoft.com/office/drawing/2014/main" id="{CCD63102-9217-F5D1-2843-9B0296D8D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61" t="13792" r="39054"/>
            <a:stretch>
              <a:fillRect/>
            </a:stretch>
          </p:blipFill>
          <p:spPr>
            <a:xfrm>
              <a:off x="8106030" y="1975072"/>
              <a:ext cx="3486151" cy="450800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50FF64-908F-0BB5-4710-DC93D70C30AB}"/>
                </a:ext>
              </a:extLst>
            </p:cNvPr>
            <p:cNvSpPr txBox="1"/>
            <p:nvPr/>
          </p:nvSpPr>
          <p:spPr>
            <a:xfrm>
              <a:off x="8219351" y="2651993"/>
              <a:ext cx="773577" cy="5309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 wrist synovitis</a:t>
              </a:r>
            </a:p>
            <a:p>
              <a:pPr algn="ctr"/>
              <a:r>
                <a:rPr lang="en-GB" sz="1050" dirty="0">
                  <a:latin typeface="+mn-lt"/>
                  <a:cs typeface="Helvetica" panose="020B0604020202020204" pitchFamily="34" charset="0"/>
                </a:rPr>
                <a:t>(28.8%)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7D6F380-E962-66A2-CE26-2EF3C50D2D3F}"/>
                </a:ext>
              </a:extLst>
            </p:cNvPr>
            <p:cNvSpPr txBox="1"/>
            <p:nvPr/>
          </p:nvSpPr>
          <p:spPr>
            <a:xfrm>
              <a:off x="8685200" y="5941462"/>
              <a:ext cx="705816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0" dirty="0" err="1">
                  <a:latin typeface="+mn-lt"/>
                  <a:cs typeface="Helvetica" panose="020B0604020202020204" pitchFamily="34" charset="0"/>
                </a:rPr>
                <a:t>achilles</a:t>
              </a:r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 enthesitis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(1.69%)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B4E443B-00BC-8F65-531A-0ACB2E4B5627}"/>
                </a:ext>
              </a:extLst>
            </p:cNvPr>
            <p:cNvSpPr txBox="1"/>
            <p:nvPr/>
          </p:nvSpPr>
          <p:spPr>
            <a:xfrm>
              <a:off x="8503590" y="5282741"/>
              <a:ext cx="705816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 patellar enthesitis 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(5.08%)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E63BA2A-78F5-3E4F-8465-7B6EB85BE0A0}"/>
                </a:ext>
              </a:extLst>
            </p:cNvPr>
            <p:cNvCxnSpPr>
              <a:cxnSpLocks/>
            </p:cNvCxnSpPr>
            <p:nvPr/>
          </p:nvCxnSpPr>
          <p:spPr>
            <a:xfrm>
              <a:off x="8992928" y="3159824"/>
              <a:ext cx="103075" cy="5604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29C850E7-B7BB-0F39-C696-F5F8D2BADA41}"/>
                </a:ext>
              </a:extLst>
            </p:cNvPr>
            <p:cNvCxnSpPr>
              <a:cxnSpLocks/>
            </p:cNvCxnSpPr>
            <p:nvPr/>
          </p:nvCxnSpPr>
          <p:spPr>
            <a:xfrm>
              <a:off x="8916011" y="3770471"/>
              <a:ext cx="58920" cy="2347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8AB96CF-1A51-5323-64DF-25FEA3AB8E6C}"/>
                </a:ext>
              </a:extLst>
            </p:cNvPr>
            <p:cNvSpPr txBox="1"/>
            <p:nvPr/>
          </p:nvSpPr>
          <p:spPr>
            <a:xfrm>
              <a:off x="8115919" y="3269390"/>
              <a:ext cx="800092" cy="5309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hand </a:t>
              </a:r>
              <a:r>
                <a:rPr lang="en-GB" sz="900" dirty="0" err="1">
                  <a:latin typeface="+mn-lt"/>
                  <a:cs typeface="Helvetica" panose="020B0604020202020204" pitchFamily="34" charset="0"/>
                </a:rPr>
                <a:t>teno</a:t>
              </a:r>
              <a:r>
                <a:rPr lang="en-GB" sz="900" dirty="0">
                  <a:latin typeface="+mn-lt"/>
                  <a:cs typeface="Helvetica" panose="020B0604020202020204" pitchFamily="34" charset="0"/>
                </a:rPr>
                <a:t>-</a:t>
              </a:r>
            </a:p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synovitis</a:t>
              </a:r>
            </a:p>
            <a:p>
              <a:pPr algn="ctr"/>
              <a:r>
                <a:rPr lang="en-GB" sz="1050" dirty="0">
                  <a:latin typeface="+mn-lt"/>
                  <a:cs typeface="Helvetica" panose="020B0604020202020204" pitchFamily="34" charset="0"/>
                </a:rPr>
                <a:t>(33.8%)</a:t>
              </a: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795F09F-0496-4B4D-E4A2-3DAD8C9263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91016" y="5521483"/>
              <a:ext cx="212565" cy="41997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ACCFA8D3-AFA6-AFBC-419F-51E4CD9D72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09406" y="4881403"/>
              <a:ext cx="424655" cy="39848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17983C8-2E4B-8957-4914-C4634AE7383E}"/>
                </a:ext>
              </a:extLst>
            </p:cNvPr>
            <p:cNvSpPr txBox="1"/>
            <p:nvPr/>
          </p:nvSpPr>
          <p:spPr>
            <a:xfrm>
              <a:off x="8281340" y="4670186"/>
              <a:ext cx="727356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quadriceps enthesitis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(5.08%)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BA36409-1D5A-D02D-B223-AFB1895CB8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08696" y="4549316"/>
              <a:ext cx="594885" cy="118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EC3AED4-5092-7893-7A0A-491925D9D904}"/>
                </a:ext>
              </a:extLst>
            </p:cNvPr>
            <p:cNvSpPr txBox="1"/>
            <p:nvPr/>
          </p:nvSpPr>
          <p:spPr>
            <a:xfrm>
              <a:off x="10269517" y="5941462"/>
              <a:ext cx="974739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 err="1">
                  <a:latin typeface="+mn-lt"/>
                  <a:cs typeface="Helvetica" panose="020B0604020202020204" pitchFamily="34" charset="0"/>
                </a:rPr>
                <a:t>achilles</a:t>
              </a:r>
              <a:r>
                <a:rPr lang="en-GB" sz="900" dirty="0">
                  <a:latin typeface="+mn-lt"/>
                  <a:cs typeface="Helvetica" panose="020B0604020202020204" pitchFamily="34" charset="0"/>
                </a:rPr>
                <a:t> enthesophytes</a:t>
              </a:r>
            </a:p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(42.1%)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DB67091F-3A60-B5DE-0ED4-3152B445F54B}"/>
                </a:ext>
              </a:extLst>
            </p:cNvPr>
            <p:cNvSpPr txBox="1"/>
            <p:nvPr/>
          </p:nvSpPr>
          <p:spPr>
            <a:xfrm>
              <a:off x="10398109" y="5282741"/>
              <a:ext cx="974738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 </a:t>
              </a:r>
              <a:r>
                <a:rPr lang="en-GB" sz="900" b="0" dirty="0" err="1">
                  <a:latin typeface="+mn-lt"/>
                  <a:cs typeface="Helvetica" panose="020B0604020202020204" pitchFamily="34" charset="0"/>
                </a:rPr>
                <a:t>achilles</a:t>
              </a:r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 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erosions         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(0.8%)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F7A6311-ECC1-D72D-E3BA-C0D69A727950}"/>
                </a:ext>
              </a:extLst>
            </p:cNvPr>
            <p:cNvSpPr txBox="1"/>
            <p:nvPr/>
          </p:nvSpPr>
          <p:spPr>
            <a:xfrm>
              <a:off x="10606664" y="3968766"/>
              <a:ext cx="974738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Helvetica" panose="020B0604020202020204" pitchFamily="34" charset="0"/>
                </a:rPr>
                <a:t>quadriceps enthesophytes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Helvetica" panose="020B0604020202020204" pitchFamily="34" charset="0"/>
                </a:rPr>
                <a:t>(38.8%)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535FBBB1-9D70-9CE3-8E4F-80871FB91177}"/>
                </a:ext>
              </a:extLst>
            </p:cNvPr>
            <p:cNvSpPr txBox="1"/>
            <p:nvPr/>
          </p:nvSpPr>
          <p:spPr>
            <a:xfrm>
              <a:off x="10516797" y="4627487"/>
              <a:ext cx="974738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Helvetica" panose="020B0604020202020204" pitchFamily="34" charset="0"/>
                </a:rPr>
                <a:t>patellar enthesophytes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00" b="0" dirty="0">
                  <a:solidFill>
                    <a:prstClr val="black"/>
                  </a:solidFill>
                  <a:latin typeface="Calibri"/>
                  <a:cs typeface="Helvetica" panose="020B0604020202020204" pitchFamily="34" charset="0"/>
                </a:rPr>
                <a:t>(</a:t>
              </a: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Helvetica" panose="020B0604020202020204" pitchFamily="34" charset="0"/>
                </a:rPr>
                <a:t>2.4%)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BCC1A56B-9F2B-2DC7-C3F3-CEF33A1F5FC9}"/>
                </a:ext>
              </a:extLst>
            </p:cNvPr>
            <p:cNvSpPr txBox="1"/>
            <p:nvPr/>
          </p:nvSpPr>
          <p:spPr>
            <a:xfrm>
              <a:off x="8400272" y="2039438"/>
              <a:ext cx="773577" cy="5309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 epicondylar enthesitis</a:t>
              </a:r>
            </a:p>
            <a:p>
              <a:pPr algn="ctr"/>
              <a:r>
                <a:rPr lang="en-GB" sz="1050" dirty="0">
                  <a:latin typeface="+mn-lt"/>
                </a:rPr>
                <a:t>(25.4%)</a:t>
              </a:r>
              <a:endParaRPr lang="it-IT" sz="1050" dirty="0">
                <a:latin typeface="+mn-lt"/>
                <a:cs typeface="Helvetica" panose="020B0604020202020204" pitchFamily="34" charset="0"/>
              </a:endParaRPr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6BE8E319-9F15-68A3-B72D-5A32457795FD}"/>
                </a:ext>
              </a:extLst>
            </p:cNvPr>
            <p:cNvCxnSpPr>
              <a:cxnSpLocks/>
            </p:cNvCxnSpPr>
            <p:nvPr/>
          </p:nvCxnSpPr>
          <p:spPr>
            <a:xfrm>
              <a:off x="9173849" y="2547269"/>
              <a:ext cx="63315" cy="42929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0B6EC776-F32A-C35E-8F88-47961D6D5355}"/>
                </a:ext>
              </a:extLst>
            </p:cNvPr>
            <p:cNvCxnSpPr>
              <a:cxnSpLocks/>
            </p:cNvCxnSpPr>
            <p:nvPr/>
          </p:nvCxnSpPr>
          <p:spPr>
            <a:xfrm>
              <a:off x="10087907" y="5533005"/>
              <a:ext cx="181610" cy="4084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2D8136EB-1956-3BD6-8BBD-094D92EC05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87907" y="5279887"/>
              <a:ext cx="310202" cy="25311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D2F2AF6F-E074-91E8-D419-94013C8BB4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78381" y="4627487"/>
              <a:ext cx="438416" cy="2697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6B8D9BA6-5A3E-786F-1B96-D72EE2BB2F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11729" y="3968766"/>
              <a:ext cx="494935" cy="60877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C4EF230C-4F2F-7B41-D56E-D939344DAE30}"/>
                </a:ext>
              </a:extLst>
            </p:cNvPr>
            <p:cNvSpPr txBox="1"/>
            <p:nvPr/>
          </p:nvSpPr>
          <p:spPr>
            <a:xfrm>
              <a:off x="10778401" y="2651993"/>
              <a:ext cx="773577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epicondylar erosions</a:t>
              </a:r>
            </a:p>
            <a:p>
              <a:pPr algn="ctr"/>
              <a:r>
                <a:rPr lang="en-GB" sz="900" b="0" dirty="0">
                  <a:latin typeface="+mn-lt"/>
                  <a:cs typeface="Helvetica" panose="020B0604020202020204" pitchFamily="34" charset="0"/>
                </a:rPr>
                <a:t>(1.6%)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113FB4CA-58A3-9CB7-179F-D573092AD209}"/>
                </a:ext>
              </a:extLst>
            </p:cNvPr>
            <p:cNvSpPr txBox="1"/>
            <p:nvPr/>
          </p:nvSpPr>
          <p:spPr>
            <a:xfrm>
              <a:off x="10572765" y="2039438"/>
              <a:ext cx="918769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dirty="0">
                  <a:latin typeface="+mn-lt"/>
                  <a:cs typeface="Helvetica" panose="020B0604020202020204" pitchFamily="34" charset="0"/>
                </a:rPr>
                <a:t> epicondylar </a:t>
              </a:r>
              <a:r>
                <a:rPr lang="en-GB" sz="900" dirty="0">
                  <a:solidFill>
                    <a:prstClr val="black"/>
                  </a:solidFill>
                  <a:latin typeface="+mn-lt"/>
                  <a:cs typeface="Helvetica" panose="020B0604020202020204" pitchFamily="34" charset="0"/>
                </a:rPr>
                <a:t>enthesophytes</a:t>
              </a:r>
              <a:endParaRPr lang="en-GB" sz="900" dirty="0">
                <a:latin typeface="+mn-lt"/>
                <a:cs typeface="Helvetica" panose="020B0604020202020204" pitchFamily="34" charset="0"/>
              </a:endParaRPr>
            </a:p>
            <a:p>
              <a:pPr algn="ctr"/>
              <a:r>
                <a:rPr lang="en-GB" sz="900" dirty="0">
                  <a:latin typeface="+mn-lt"/>
                </a:rPr>
                <a:t>(14%)</a:t>
              </a:r>
              <a:endParaRPr lang="it-IT" sz="900" dirty="0">
                <a:latin typeface="+mn-lt"/>
                <a:cs typeface="Helvetica" panose="020B0604020202020204" pitchFamily="34" charset="0"/>
              </a:endParaRPr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009D990F-EE7D-2334-BFD2-757F21B220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33985" y="2547269"/>
              <a:ext cx="138780" cy="43405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CACD1584-8562-C735-0AFD-D998B87073F6}"/>
                </a:ext>
              </a:extLst>
            </p:cNvPr>
            <p:cNvCxnSpPr>
              <a:cxnSpLocks/>
            </p:cNvCxnSpPr>
            <p:nvPr/>
          </p:nvCxnSpPr>
          <p:spPr>
            <a:xfrm>
              <a:off x="10429223" y="2981325"/>
              <a:ext cx="346797" cy="1794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CB13DC18-C313-1B8F-0CC8-557FE9DC11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475454"/>
              </p:ext>
            </p:extLst>
          </p:nvPr>
        </p:nvGraphicFramePr>
        <p:xfrm>
          <a:off x="645312" y="2615490"/>
          <a:ext cx="2825118" cy="1790700"/>
        </p:xfrm>
        <a:graphic>
          <a:graphicData uri="http://schemas.openxmlformats.org/drawingml/2006/table">
            <a:tbl>
              <a:tblPr/>
              <a:tblGrid>
                <a:gridCol w="1117764">
                  <a:extLst>
                    <a:ext uri="{9D8B030D-6E8A-4147-A177-3AD203B41FA5}">
                      <a16:colId xmlns:a16="http://schemas.microsoft.com/office/drawing/2014/main" val="508009138"/>
                    </a:ext>
                  </a:extLst>
                </a:gridCol>
                <a:gridCol w="951549">
                  <a:extLst>
                    <a:ext uri="{9D8B030D-6E8A-4147-A177-3AD203B41FA5}">
                      <a16:colId xmlns:a16="http://schemas.microsoft.com/office/drawing/2014/main" val="3756200127"/>
                    </a:ext>
                  </a:extLst>
                </a:gridCol>
                <a:gridCol w="755805">
                  <a:extLst>
                    <a:ext uri="{9D8B030D-6E8A-4147-A177-3AD203B41FA5}">
                      <a16:colId xmlns:a16="http://schemas.microsoft.com/office/drawing/2014/main" val="12806420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IL vs VARIABLES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p_fdr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label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749638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BMI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0.9002579201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ρ=0.06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FDR=0.900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76526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disease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duration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0.2434982635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ρ=0.22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42247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Fecal </a:t>
                      </a:r>
                      <a:r>
                        <a:rPr lang="it-IT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Calprotectin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0.9002579201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ρ=0.01</a:t>
                      </a:r>
                      <a:br>
                        <a:rPr lang="el-GR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FDR=0.900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6630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n. </a:t>
                      </a:r>
                      <a:r>
                        <a:rPr lang="it-IT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BIO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0.8447713261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ρ=0.09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FDR=0.845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12820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78B9FE7-2DC0-6D99-7CE3-218BBDBAD1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211016"/>
              </p:ext>
            </p:extLst>
          </p:nvPr>
        </p:nvGraphicFramePr>
        <p:xfrm>
          <a:off x="8589207" y="2609775"/>
          <a:ext cx="2921000" cy="1805940"/>
        </p:xfrm>
        <a:graphic>
          <a:graphicData uri="http://schemas.openxmlformats.org/drawingml/2006/table">
            <a:tbl>
              <a:tblPr/>
              <a:tblGrid>
                <a:gridCol w="1155700">
                  <a:extLst>
                    <a:ext uri="{9D8B030D-6E8A-4147-A177-3AD203B41FA5}">
                      <a16:colId xmlns:a16="http://schemas.microsoft.com/office/drawing/2014/main" val="2404456133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93459197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72295435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 vs VARIABLES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p_fdr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label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15236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BMI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0.02627164912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ρ=0.30</a:t>
                      </a:r>
                      <a:br>
                        <a:rPr lang="el-G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72389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disease duration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0.1450325011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ρ=0.21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877121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Fecal calprotectin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0.8137489412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ρ=-0.03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FDR=0.814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561837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n. prev BIO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0.8137489412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ρ=0.03</a:t>
                      </a:r>
                      <a:br>
                        <a:rPr lang="el-G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it-IT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FDR=0.814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3165314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40DFCA2D-449D-5E9C-C6A5-A405D648B6E7}"/>
              </a:ext>
            </a:extLst>
          </p:cNvPr>
          <p:cNvSpPr txBox="1"/>
          <p:nvPr/>
        </p:nvSpPr>
        <p:spPr>
          <a:xfrm>
            <a:off x="8643406" y="2267576"/>
            <a:ext cx="28191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Spearman’s correlation (</a:t>
            </a:r>
            <a:r>
              <a:rPr lang="el-GR" dirty="0">
                <a:solidFill>
                  <a:srgbClr val="000000"/>
                </a:solidFill>
                <a:latin typeface="Calibri" panose="020F0502020204030204" pitchFamily="34" charset="0"/>
              </a:rPr>
              <a:t>ρ</a:t>
            </a: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  <a:endParaRPr lang="it-IT" dirty="0"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E03E5E-98A7-2FAF-E483-D0A1234A5FDA}"/>
              </a:ext>
            </a:extLst>
          </p:cNvPr>
          <p:cNvSpPr txBox="1"/>
          <p:nvPr/>
        </p:nvSpPr>
        <p:spPr>
          <a:xfrm>
            <a:off x="632881" y="2277101"/>
            <a:ext cx="28191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Spearman’s correlation (</a:t>
            </a:r>
            <a:r>
              <a:rPr lang="el-GR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ρ</a:t>
            </a:r>
            <a:r>
              <a:rPr lang="it-IT" sz="140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rPr>
              <a:t>)</a:t>
            </a:r>
            <a:endParaRPr lang="it-IT" dirty="0">
              <a:latin typeface="+mj-lt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5376CC9-F71E-D4FA-5A9B-BDB9F1F9BF5B}"/>
              </a:ext>
            </a:extLst>
          </p:cNvPr>
          <p:cNvSpPr txBox="1"/>
          <p:nvPr/>
        </p:nvSpPr>
        <p:spPr>
          <a:xfrm>
            <a:off x="511594" y="6542922"/>
            <a:ext cx="11363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CD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Crohn’s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UC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ulcerative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colitis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IBD-U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undifferentiated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bowel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TNF,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tumor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necrosis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factor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; IL,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Lesions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SL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structural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Lesion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, BMI, 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body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mass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index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; BIO,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Biologic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Therapies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 </a:t>
            </a:r>
            <a:endParaRPr lang="it-IT" sz="1000" b="0" dirty="0">
              <a:latin typeface="BlinkMacSystemFont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08AE2E-4A8B-BE74-18D0-284FDD51E05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58C4BA5E-2213-AD25-12E7-69C21969CCD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3883" t="9373" r="-4256" b="5392"/>
          <a:stretch>
            <a:fillRect/>
          </a:stretch>
        </p:blipFill>
        <p:spPr>
          <a:xfrm>
            <a:off x="150160" y="185079"/>
            <a:ext cx="990305" cy="1252994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506473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EEB27-6643-73EF-B52D-44F815388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9C4383-A81A-631A-FE65-1A11443467BF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D6693896-69BB-1A06-78BC-05E3F6948C87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Peripheral SpA Diagnosis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02760C3-EBC3-183F-5132-D08E469129A3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D18EC91-C3BB-0647-0978-C7260B8963CD}"/>
              </a:ext>
            </a:extLst>
          </p:cNvPr>
          <p:cNvGrpSpPr/>
          <p:nvPr/>
        </p:nvGrpSpPr>
        <p:grpSpPr>
          <a:xfrm>
            <a:off x="8303251" y="2228048"/>
            <a:ext cx="3895735" cy="4274624"/>
            <a:chOff x="8303251" y="2228048"/>
            <a:chExt cx="3895735" cy="427462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37DFD89-8C70-ADE1-2DCE-BBEC6527B72E}"/>
                </a:ext>
              </a:extLst>
            </p:cNvPr>
            <p:cNvSpPr txBox="1"/>
            <p:nvPr/>
          </p:nvSpPr>
          <p:spPr>
            <a:xfrm>
              <a:off x="9153204" y="5738447"/>
              <a:ext cx="28191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0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IBD                                      IBD</a:t>
              </a:r>
              <a:r>
                <a:rPr lang="en-US" b="0" dirty="0">
                  <a:solidFill>
                    <a:srgbClr val="000000"/>
                  </a:solidFill>
                  <a:latin typeface="+mj-lt"/>
                  <a:ea typeface="Aptos" panose="020B0004020202020204" pitchFamily="34" charset="0"/>
                </a:rPr>
                <a:t>-SpA</a:t>
              </a:r>
              <a:endPara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AE119D7-0A30-7627-259C-E0F8C7497BE6}"/>
                </a:ext>
              </a:extLst>
            </p:cNvPr>
            <p:cNvGrpSpPr/>
            <p:nvPr/>
          </p:nvGrpSpPr>
          <p:grpSpPr>
            <a:xfrm>
              <a:off x="8303251" y="2228048"/>
              <a:ext cx="3895735" cy="4274624"/>
              <a:chOff x="8303251" y="2228048"/>
              <a:chExt cx="3895735" cy="4274624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5A7C077A-97CD-5529-F2A4-431C78F1A6EF}"/>
                  </a:ext>
                </a:extLst>
              </p:cNvPr>
              <p:cNvGrpSpPr/>
              <p:nvPr/>
            </p:nvGrpSpPr>
            <p:grpSpPr>
              <a:xfrm>
                <a:off x="8303251" y="2776334"/>
                <a:ext cx="3895735" cy="3062285"/>
                <a:chOff x="4183575" y="2130739"/>
                <a:chExt cx="3895735" cy="2530814"/>
              </a:xfrm>
            </p:grpSpPr>
            <p:pic>
              <p:nvPicPr>
                <p:cNvPr id="28" name="Picture 27" descr="A diagram of a graph&#10;&#10;AI-generated content may be incorrect.">
                  <a:extLst>
                    <a:ext uri="{FF2B5EF4-FFF2-40B4-BE49-F238E27FC236}">
                      <a16:creationId xmlns:a16="http://schemas.microsoft.com/office/drawing/2014/main" id="{90DD6E28-4538-41CB-AD00-90A742245D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119" t="9998" r="7037" b="11008"/>
                <a:stretch>
                  <a:fillRect/>
                </a:stretch>
              </p:blipFill>
              <p:spPr>
                <a:xfrm>
                  <a:off x="4391561" y="2130739"/>
                  <a:ext cx="3687749" cy="2527270"/>
                </a:xfrm>
                <a:prstGeom prst="rect">
                  <a:avLst/>
                </a:prstGeom>
              </p:spPr>
            </p:pic>
            <p:pic>
              <p:nvPicPr>
                <p:cNvPr id="29" name="Picture 28" descr="A diagram of a graph&#10;&#10;AI-generated content may be incorrect.">
                  <a:extLst>
                    <a:ext uri="{FF2B5EF4-FFF2-40B4-BE49-F238E27FC236}">
                      <a16:creationId xmlns:a16="http://schemas.microsoft.com/office/drawing/2014/main" id="{8B1E14F1-A866-2E99-EECE-14B3F0B9B35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harpenSoften amount="7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78" t="9998" r="90674" b="11008"/>
                <a:stretch>
                  <a:fillRect/>
                </a:stretch>
              </p:blipFill>
              <p:spPr>
                <a:xfrm>
                  <a:off x="4183575" y="2134283"/>
                  <a:ext cx="247031" cy="2527270"/>
                </a:xfrm>
                <a:prstGeom prst="rect">
                  <a:avLst/>
                </a:prstGeom>
              </p:spPr>
            </p:pic>
          </p:grp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D8AE50F-4FD6-6DBE-9FF0-43EF08261455}"/>
                  </a:ext>
                </a:extLst>
              </p:cNvPr>
              <p:cNvSpPr txBox="1"/>
              <p:nvPr/>
            </p:nvSpPr>
            <p:spPr>
              <a:xfrm>
                <a:off x="9022058" y="5979452"/>
                <a:ext cx="281913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0" dirty="0">
                    <a:solidFill>
                      <a:srgbClr val="000000"/>
                    </a:solidFill>
                    <a:effectLst/>
                    <a:latin typeface="+mj-lt"/>
                    <a:ea typeface="Aptos" panose="020B0004020202020204" pitchFamily="34" charset="0"/>
                  </a:rPr>
                  <a:t>Fecal calprotectin levels similar </a:t>
                </a:r>
              </a:p>
              <a:p>
                <a:pPr algn="ctr"/>
                <a:r>
                  <a:rPr lang="en-US" sz="1400" b="0" dirty="0">
                    <a:solidFill>
                      <a:srgbClr val="000000"/>
                    </a:solidFill>
                    <a:effectLst/>
                    <a:latin typeface="+mj-lt"/>
                    <a:ea typeface="Aptos" panose="020B0004020202020204" pitchFamily="34" charset="0"/>
                  </a:rPr>
                  <a:t>between groups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68CC269-C9F3-53C8-BB0D-0C971CE5266D}"/>
                  </a:ext>
                </a:extLst>
              </p:cNvPr>
              <p:cNvSpPr txBox="1"/>
              <p:nvPr/>
            </p:nvSpPr>
            <p:spPr>
              <a:xfrm>
                <a:off x="8945545" y="2228048"/>
                <a:ext cx="2819132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0" i="1" dirty="0">
                    <a:solidFill>
                      <a:srgbClr val="000000"/>
                    </a:solidFill>
                    <a:effectLst/>
                    <a:latin typeface="+mj-lt"/>
                    <a:ea typeface="Aptos" panose="020B0004020202020204" pitchFamily="34" charset="0"/>
                  </a:rPr>
                  <a:t>Fecal calprotectin levels (ug/g) p=0.817</a:t>
                </a: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C76C286-A4C2-34CA-6ACE-8688F1647EFC}"/>
              </a:ext>
            </a:extLst>
          </p:cNvPr>
          <p:cNvGrpSpPr/>
          <p:nvPr/>
        </p:nvGrpSpPr>
        <p:grpSpPr>
          <a:xfrm>
            <a:off x="101167" y="1944455"/>
            <a:ext cx="4116789" cy="4561770"/>
            <a:chOff x="101167" y="1944455"/>
            <a:chExt cx="4116789" cy="456177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8952C2A-1C46-488D-A79D-F518EF823C93}"/>
                </a:ext>
              </a:extLst>
            </p:cNvPr>
            <p:cNvSpPr txBox="1"/>
            <p:nvPr/>
          </p:nvSpPr>
          <p:spPr>
            <a:xfrm>
              <a:off x="1224837" y="5742004"/>
              <a:ext cx="28191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0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IBD                                         IBD</a:t>
              </a:r>
              <a:r>
                <a:rPr lang="en-US" b="0" dirty="0">
                  <a:solidFill>
                    <a:srgbClr val="000000"/>
                  </a:solidFill>
                  <a:latin typeface="+mj-lt"/>
                  <a:ea typeface="Aptos" panose="020B0004020202020204" pitchFamily="34" charset="0"/>
                </a:rPr>
                <a:t>-SpA</a:t>
              </a:r>
              <a:endPara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8F2DDB1-67E5-91BD-1EA8-7190428633B2}"/>
                </a:ext>
              </a:extLst>
            </p:cNvPr>
            <p:cNvGrpSpPr/>
            <p:nvPr/>
          </p:nvGrpSpPr>
          <p:grpSpPr>
            <a:xfrm>
              <a:off x="101167" y="1944455"/>
              <a:ext cx="4116789" cy="4561770"/>
              <a:chOff x="101167" y="1944455"/>
              <a:chExt cx="4116789" cy="4561770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A7AA1C5B-3BD0-96F5-6469-844AA1CBAEB6}"/>
                  </a:ext>
                </a:extLst>
              </p:cNvPr>
              <p:cNvGrpSpPr/>
              <p:nvPr/>
            </p:nvGrpSpPr>
            <p:grpSpPr>
              <a:xfrm>
                <a:off x="101167" y="1944455"/>
                <a:ext cx="4116789" cy="3882957"/>
                <a:chOff x="1706479" y="-466354"/>
                <a:chExt cx="7293144" cy="6253543"/>
              </a:xfrm>
            </p:grpSpPr>
            <p:pic>
              <p:nvPicPr>
                <p:cNvPr id="19" name="Picture 18" descr="A diagram of different colors">
                  <a:extLst>
                    <a:ext uri="{FF2B5EF4-FFF2-40B4-BE49-F238E27FC236}">
                      <a16:creationId xmlns:a16="http://schemas.microsoft.com/office/drawing/2014/main" id="{1B264AC3-421A-8263-4FB0-F88F6BB843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alphaModFix/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004" t="11228" r="22007" b="15614"/>
                <a:stretch>
                  <a:fillRect/>
                </a:stretch>
              </p:blipFill>
              <p:spPr>
                <a:xfrm>
                  <a:off x="2622884" y="770021"/>
                  <a:ext cx="6376739" cy="5017168"/>
                </a:xfrm>
                <a:prstGeom prst="rect">
                  <a:avLst/>
                </a:prstGeom>
              </p:spPr>
            </p:pic>
            <p:pic>
              <p:nvPicPr>
                <p:cNvPr id="20" name="Picture 19" descr="A diagram of different colors">
                  <a:extLst>
                    <a:ext uri="{FF2B5EF4-FFF2-40B4-BE49-F238E27FC236}">
                      <a16:creationId xmlns:a16="http://schemas.microsoft.com/office/drawing/2014/main" id="{95448EDF-9585-F47E-5C7F-C1D88DC36F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1228" r="91092" b="15613"/>
                <a:stretch>
                  <a:fillRect/>
                </a:stretch>
              </p:blipFill>
              <p:spPr>
                <a:xfrm>
                  <a:off x="1706479" y="770021"/>
                  <a:ext cx="916405" cy="5017168"/>
                </a:xfrm>
                <a:prstGeom prst="rect">
                  <a:avLst/>
                </a:prstGeom>
              </p:spPr>
            </p:pic>
            <p:pic>
              <p:nvPicPr>
                <p:cNvPr id="21" name="Picture 20" descr="A diagram of different colors">
                  <a:extLst>
                    <a:ext uri="{FF2B5EF4-FFF2-40B4-BE49-F238E27FC236}">
                      <a16:creationId xmlns:a16="http://schemas.microsoft.com/office/drawing/2014/main" id="{091BCECB-8C61-6CD9-07D1-D1949A6F74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8352" t="35146" r="2145" b="45029"/>
                <a:stretch>
                  <a:fillRect/>
                </a:stretch>
              </p:blipFill>
              <p:spPr>
                <a:xfrm>
                  <a:off x="2569146" y="-466354"/>
                  <a:ext cx="977498" cy="1359570"/>
                </a:xfrm>
                <a:prstGeom prst="rect">
                  <a:avLst/>
                </a:prstGeom>
              </p:spPr>
            </p:pic>
          </p:grp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E60CFB2-7E7F-9394-AE7B-733E96EC91AC}"/>
                  </a:ext>
                </a:extLst>
              </p:cNvPr>
              <p:cNvSpPr txBox="1"/>
              <p:nvPr/>
            </p:nvSpPr>
            <p:spPr>
              <a:xfrm>
                <a:off x="838200" y="5983005"/>
                <a:ext cx="316822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0" dirty="0">
                    <a:solidFill>
                      <a:srgbClr val="000000"/>
                    </a:solidFill>
                    <a:effectLst/>
                    <a:latin typeface="+mj-lt"/>
                    <a:ea typeface="Aptos" panose="020B0004020202020204" pitchFamily="34" charset="0"/>
                  </a:rPr>
                  <a:t>More frequent former smokers in SpA </a:t>
                </a:r>
              </a:p>
              <a:p>
                <a:pPr algn="ctr"/>
                <a:r>
                  <a:rPr lang="en-US" sz="1400" dirty="0">
                    <a:solidFill>
                      <a:srgbClr val="000000"/>
                    </a:solidFill>
                    <a:effectLst/>
                    <a:latin typeface="+mj-lt"/>
                    <a:ea typeface="Aptos" panose="020B0004020202020204" pitchFamily="34" charset="0"/>
                  </a:rPr>
                  <a:t>(67% vs 33%)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3C3A3BF-8D62-72CA-DF9D-CD750E60EA6D}"/>
                  </a:ext>
                </a:extLst>
              </p:cNvPr>
              <p:cNvSpPr txBox="1"/>
              <p:nvPr/>
            </p:nvSpPr>
            <p:spPr>
              <a:xfrm>
                <a:off x="1187294" y="2242222"/>
                <a:ext cx="2819132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0" i="1" dirty="0">
                    <a:solidFill>
                      <a:srgbClr val="000000"/>
                    </a:solidFill>
                    <a:effectLst/>
                    <a:latin typeface="+mj-lt"/>
                    <a:ea typeface="Aptos" panose="020B0004020202020204" pitchFamily="34" charset="0"/>
                  </a:rPr>
                  <a:t>Smoking % p=0.221</a:t>
                </a: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4E15979-BEC5-4D07-3A56-1C83547E8843}"/>
              </a:ext>
            </a:extLst>
          </p:cNvPr>
          <p:cNvGrpSpPr/>
          <p:nvPr/>
        </p:nvGrpSpPr>
        <p:grpSpPr>
          <a:xfrm>
            <a:off x="4290921" y="1766253"/>
            <a:ext cx="4035875" cy="4743510"/>
            <a:chOff x="4290921" y="1766253"/>
            <a:chExt cx="4035875" cy="474351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E474C51-B09A-0BAF-6F03-9542DEA1FC86}"/>
                </a:ext>
              </a:extLst>
            </p:cNvPr>
            <p:cNvGrpSpPr/>
            <p:nvPr/>
          </p:nvGrpSpPr>
          <p:grpSpPr>
            <a:xfrm>
              <a:off x="4290921" y="1766253"/>
              <a:ext cx="3889113" cy="4096511"/>
              <a:chOff x="1615268" y="-749563"/>
              <a:chExt cx="6263458" cy="6597470"/>
            </a:xfrm>
          </p:grpSpPr>
          <p:pic>
            <p:nvPicPr>
              <p:cNvPr id="24" name="Picture 23" descr="A chart of different colors&#10;&#10;AI-generated content may be incorrect.">
                <a:extLst>
                  <a:ext uri="{FF2B5EF4-FFF2-40B4-BE49-F238E27FC236}">
                    <a16:creationId xmlns:a16="http://schemas.microsoft.com/office/drawing/2014/main" id="{CCB303DD-4A1C-8582-1400-C6B0E1C259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410" t="12248" r="32670" b="15814"/>
              <a:stretch>
                <a:fillRect/>
              </a:stretch>
            </p:blipFill>
            <p:spPr>
              <a:xfrm>
                <a:off x="2434856" y="839972"/>
                <a:ext cx="5443870" cy="4933507"/>
              </a:xfrm>
              <a:prstGeom prst="rect">
                <a:avLst/>
              </a:prstGeom>
            </p:spPr>
          </p:pic>
          <p:pic>
            <p:nvPicPr>
              <p:cNvPr id="25" name="Picture 24" descr="A chart of different colors&#10;&#10;AI-generated content may be incorrect.">
                <a:extLst>
                  <a:ext uri="{FF2B5EF4-FFF2-40B4-BE49-F238E27FC236}">
                    <a16:creationId xmlns:a16="http://schemas.microsoft.com/office/drawing/2014/main" id="{8113DB0D-3B44-092A-8320-2724D4274B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11" r="90999" b="14781"/>
              <a:stretch>
                <a:fillRect/>
              </a:stretch>
            </p:blipFill>
            <p:spPr>
              <a:xfrm>
                <a:off x="1615268" y="765544"/>
                <a:ext cx="925919" cy="5082363"/>
              </a:xfrm>
              <a:prstGeom prst="rect">
                <a:avLst/>
              </a:prstGeom>
            </p:spPr>
          </p:pic>
          <p:pic>
            <p:nvPicPr>
              <p:cNvPr id="26" name="Picture 25" descr="A chart of different colors&#10;&#10;AI-generated content may be incorrect.">
                <a:extLst>
                  <a:ext uri="{FF2B5EF4-FFF2-40B4-BE49-F238E27FC236}">
                    <a16:creationId xmlns:a16="http://schemas.microsoft.com/office/drawing/2014/main" id="{AFF2A98B-A599-53D1-069F-16090C895C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6495" t="33747" r="1697" b="42842"/>
              <a:stretch>
                <a:fillRect/>
              </a:stretch>
            </p:blipFill>
            <p:spPr>
              <a:xfrm>
                <a:off x="2450461" y="-749563"/>
                <a:ext cx="2243470" cy="1605517"/>
              </a:xfrm>
              <a:prstGeom prst="rect">
                <a:avLst/>
              </a:prstGeom>
            </p:spPr>
          </p:pic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8A05AE4-FB8E-260D-FFD0-BF1C1E5670CE}"/>
                </a:ext>
              </a:extLst>
            </p:cNvPr>
            <p:cNvSpPr txBox="1"/>
            <p:nvPr/>
          </p:nvSpPr>
          <p:spPr>
            <a:xfrm>
              <a:off x="5148247" y="5986543"/>
              <a:ext cx="281913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0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Anti-TNF use lower in SpA 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 </a:t>
              </a:r>
            </a:p>
            <a:p>
              <a:pPr algn="ctr"/>
              <a:r>
                <a:rPr lang="en-US" sz="1400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(17% vs 41%)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22DB2E7-AED0-D2DE-3455-9E61D823A7AD}"/>
                </a:ext>
              </a:extLst>
            </p:cNvPr>
            <p:cNvSpPr txBox="1"/>
            <p:nvPr/>
          </p:nvSpPr>
          <p:spPr>
            <a:xfrm>
              <a:off x="5247503" y="5734909"/>
              <a:ext cx="28191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0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IBD                                         IBD</a:t>
              </a:r>
              <a:r>
                <a:rPr lang="en-US" b="0" dirty="0">
                  <a:solidFill>
                    <a:srgbClr val="000000"/>
                  </a:solidFill>
                  <a:latin typeface="+mj-lt"/>
                  <a:ea typeface="Aptos" panose="020B0004020202020204" pitchFamily="34" charset="0"/>
                </a:rPr>
                <a:t>-SpA</a:t>
              </a:r>
              <a:endParaRPr lang="en-US" sz="1400" b="0" dirty="0">
                <a:solidFill>
                  <a:srgbClr val="000000"/>
                </a:solidFill>
                <a:effectLst/>
                <a:latin typeface="+mj-lt"/>
                <a:ea typeface="Aptos" panose="020B00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1A3FB90-35AA-4606-C567-DAF3AF7EE716}"/>
                </a:ext>
              </a:extLst>
            </p:cNvPr>
            <p:cNvSpPr txBox="1"/>
            <p:nvPr/>
          </p:nvSpPr>
          <p:spPr>
            <a:xfrm>
              <a:off x="5507664" y="2235133"/>
              <a:ext cx="281913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0" i="1" dirty="0">
                  <a:solidFill>
                    <a:srgbClr val="000000"/>
                  </a:solidFill>
                  <a:effectLst/>
                  <a:latin typeface="+mj-lt"/>
                  <a:ea typeface="Aptos" panose="020B0004020202020204" pitchFamily="34" charset="0"/>
                </a:rPr>
                <a:t>Treatment % p=0.239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CA98FAB-DE4A-8066-1710-5E3E86B68E75}"/>
              </a:ext>
            </a:extLst>
          </p:cNvPr>
          <p:cNvSpPr txBox="1"/>
          <p:nvPr/>
        </p:nvSpPr>
        <p:spPr>
          <a:xfrm>
            <a:off x="629413" y="882906"/>
            <a:ext cx="1032372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</a:rPr>
              <a:t>6/89 patients (6.7%) </a:t>
            </a:r>
            <a:r>
              <a:rPr lang="en-US" sz="1800" b="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</a:rPr>
              <a:t>were diagnosed with peripheral SpA. </a:t>
            </a:r>
          </a:p>
          <a:p>
            <a:pPr algn="ctr"/>
            <a:r>
              <a:rPr lang="en-US" sz="1600" b="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</a:rPr>
              <a:t>No statistically significant differences between IBD vs IBD-SpA</a:t>
            </a:r>
          </a:p>
          <a:p>
            <a:pPr algn="ctr"/>
            <a:r>
              <a:rPr lang="en-US" sz="1600" b="0" dirty="0">
                <a:solidFill>
                  <a:srgbClr val="000000"/>
                </a:solidFill>
                <a:latin typeface="+mn-lt"/>
                <a:ea typeface="Aptos" panose="020B0004020202020204" pitchFamily="34" charset="0"/>
              </a:rPr>
              <a:t>P</a:t>
            </a:r>
            <a:r>
              <a:rPr lang="en-US" sz="1600" b="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</a:rPr>
              <a:t>ositive trends are observed:</a:t>
            </a:r>
          </a:p>
        </p:txBody>
      </p:sp>
      <p:sp>
        <p:nvSpPr>
          <p:cNvPr id="3" name="CasellaDiTesto 1">
            <a:extLst>
              <a:ext uri="{FF2B5EF4-FFF2-40B4-BE49-F238E27FC236}">
                <a16:creationId xmlns:a16="http://schemas.microsoft.com/office/drawing/2014/main" id="{299B5DEB-E286-F348-B041-A892072748D4}"/>
              </a:ext>
            </a:extLst>
          </p:cNvPr>
          <p:cNvSpPr txBox="1"/>
          <p:nvPr/>
        </p:nvSpPr>
        <p:spPr>
          <a:xfrm>
            <a:off x="633514" y="6545752"/>
            <a:ext cx="11363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IBD,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bowel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TNF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tumor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necrosis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factor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dirty="0">
                <a:latin typeface="BlinkMacSystemFont"/>
                <a:cs typeface="Arial" panose="020B0604020202020204" pitchFamily="34" charset="0"/>
              </a:rPr>
              <a:t>SpA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spondyloarthritis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; </a:t>
            </a:r>
            <a:endParaRPr lang="it-IT" sz="1000" b="0" dirty="0">
              <a:highlight>
                <a:srgbClr val="FFFF00"/>
              </a:highlight>
              <a:latin typeface="BlinkMacSystemFont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B02678-33E6-6E48-23F0-F919E98588F3}"/>
              </a:ext>
            </a:extLst>
          </p:cNvPr>
          <p:cNvPicPr>
            <a:picLocks noChangeAspect="1"/>
          </p:cNvPicPr>
          <p:nvPr/>
        </p:nvPicPr>
        <p:blipFill>
          <a:blip r:embed="rId15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  <p:pic>
        <p:nvPicPr>
          <p:cNvPr id="4" name="Picture 19" descr="A cartoon of a doctor&#10;&#10;AI-generated content may be incorrect.">
            <a:extLst>
              <a:ext uri="{FF2B5EF4-FFF2-40B4-BE49-F238E27FC236}">
                <a16:creationId xmlns:a16="http://schemas.microsoft.com/office/drawing/2014/main" id="{9258BBA1-0564-468B-7041-CCF66389AE1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556" y="60356"/>
            <a:ext cx="1219511" cy="1219511"/>
          </a:xfrm>
          <a:prstGeom prst="rect">
            <a:avLst/>
          </a:prstGeom>
          <a:noFill/>
          <a:ln cap="flat">
            <a:noFill/>
          </a:ln>
          <a:effectLst>
            <a:outerShdw dir="16200000" algn="tl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155328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CB731-ED84-D87F-C014-4570F00DD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56AD-C4D8-4F95-8913-F91A285BD101}"/>
              </a:ext>
            </a:extLst>
          </p:cNvPr>
          <p:cNvCxnSpPr>
            <a:cxnSpLocks/>
          </p:cNvCxnSpPr>
          <p:nvPr/>
        </p:nvCxnSpPr>
        <p:spPr>
          <a:xfrm>
            <a:off x="633589" y="835742"/>
            <a:ext cx="10924822" cy="12358"/>
          </a:xfrm>
          <a:prstGeom prst="line">
            <a:avLst/>
          </a:prstGeom>
          <a:ln w="28575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itle 2">
            <a:extLst>
              <a:ext uri="{FF2B5EF4-FFF2-40B4-BE49-F238E27FC236}">
                <a16:creationId xmlns:a16="http://schemas.microsoft.com/office/drawing/2014/main" id="{0B3E222B-8A2A-C523-EC5C-D75A9C9C2158}"/>
              </a:ext>
            </a:extLst>
          </p:cNvPr>
          <p:cNvSpPr txBox="1">
            <a:spLocks/>
          </p:cNvSpPr>
          <p:nvPr/>
        </p:nvSpPr>
        <p:spPr>
          <a:xfrm>
            <a:off x="838200" y="10529"/>
            <a:ext cx="10515600" cy="9333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339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  <a:p>
            <a:pPr algn="ctr" fontAlgn="auto">
              <a:spcAft>
                <a:spcPts val="0"/>
              </a:spcAft>
            </a:pPr>
            <a:r>
              <a:rPr lang="en-US" sz="3200" dirty="0">
                <a:solidFill>
                  <a:srgbClr val="51A34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 diagnosis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FA6683C-59A5-264C-7E55-D15AAB58CC34}"/>
              </a:ext>
            </a:extLst>
          </p:cNvPr>
          <p:cNvCxnSpPr>
            <a:cxnSpLocks/>
          </p:cNvCxnSpPr>
          <p:nvPr/>
        </p:nvCxnSpPr>
        <p:spPr>
          <a:xfrm>
            <a:off x="645312" y="6514746"/>
            <a:ext cx="10924822" cy="12358"/>
          </a:xfrm>
          <a:prstGeom prst="line">
            <a:avLst/>
          </a:prstGeom>
          <a:ln w="19050">
            <a:solidFill>
              <a:srgbClr val="51A34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C84FCE3D-CB3D-515C-876A-34F0DC54B78F}"/>
              </a:ext>
            </a:extLst>
          </p:cNvPr>
          <p:cNvSpPr txBox="1"/>
          <p:nvPr/>
        </p:nvSpPr>
        <p:spPr>
          <a:xfrm>
            <a:off x="629412" y="882906"/>
            <a:ext cx="107243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</a:rPr>
              <a:t>Compared with IBD-only patients, SpA cases showed a higher inflammatory burden and a greater number of affected sites</a:t>
            </a:r>
            <a:r>
              <a:rPr lang="en-US" sz="1600" b="0" dirty="0">
                <a:solidFill>
                  <a:srgbClr val="000000"/>
                </a:solidFill>
                <a:effectLst/>
                <a:latin typeface="+mn-lt"/>
                <a:ea typeface="Aptos" panose="020B0004020202020204" pitchFamily="34" charset="0"/>
              </a:rPr>
              <a:t>.</a:t>
            </a:r>
          </a:p>
        </p:txBody>
      </p:sp>
      <p:pic>
        <p:nvPicPr>
          <p:cNvPr id="2" name="Picture 1" descr="A comparison of a patient's body&#10;&#10;AI-generated content may be incorrect.">
            <a:extLst>
              <a:ext uri="{FF2B5EF4-FFF2-40B4-BE49-F238E27FC236}">
                <a16:creationId xmlns:a16="http://schemas.microsoft.com/office/drawing/2014/main" id="{918BF423-7E3C-CFD3-0C91-EFFCB3E57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70042" y="2165084"/>
            <a:ext cx="6851915" cy="4300809"/>
          </a:xfrm>
          <a:prstGeom prst="rect">
            <a:avLst/>
          </a:prstGeom>
        </p:spPr>
      </p:pic>
      <p:sp>
        <p:nvSpPr>
          <p:cNvPr id="3" name="CasellaDiTesto 3">
            <a:extLst>
              <a:ext uri="{FF2B5EF4-FFF2-40B4-BE49-F238E27FC236}">
                <a16:creationId xmlns:a16="http://schemas.microsoft.com/office/drawing/2014/main" id="{CE5AED24-D734-5192-4C30-FDE4117B2387}"/>
              </a:ext>
            </a:extLst>
          </p:cNvPr>
          <p:cNvSpPr txBox="1"/>
          <p:nvPr/>
        </p:nvSpPr>
        <p:spPr>
          <a:xfrm>
            <a:off x="674154" y="6515272"/>
            <a:ext cx="113635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BlinkMacSystemFont"/>
                <a:cs typeface="Arial" panose="020B0604020202020204" pitchFamily="34" charset="0"/>
              </a:rPr>
              <a:t>IBD,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inflammatory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bowel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disease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dirty="0" err="1">
                <a:latin typeface="BlinkMacSystemFont"/>
                <a:cs typeface="Arial" panose="020B0604020202020204" pitchFamily="34" charset="0"/>
              </a:rPr>
              <a:t>SpA</a:t>
            </a:r>
            <a:r>
              <a:rPr lang="it-IT" sz="1000" b="0" dirty="0">
                <a:latin typeface="BlinkMacSystemFont"/>
                <a:cs typeface="Arial" panose="020B0604020202020204" pitchFamily="34" charset="0"/>
              </a:rPr>
              <a:t>, </a:t>
            </a:r>
            <a:r>
              <a:rPr lang="it-IT" sz="1000" b="0" dirty="0" err="1">
                <a:latin typeface="BlinkMacSystemFont"/>
                <a:cs typeface="Arial" panose="020B0604020202020204" pitchFamily="34" charset="0"/>
              </a:rPr>
              <a:t>spondyloarthritis</a:t>
            </a:r>
            <a:endParaRPr lang="it-IT" sz="1000" b="0" dirty="0">
              <a:highlight>
                <a:srgbClr val="FFFF00"/>
              </a:highlight>
              <a:latin typeface="BlinkMacSystemFont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ACB408-C68F-2C26-6359-C221376FD23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2000"/>
          </a:blip>
          <a:srcRect t="1" r="60942" b="-11022"/>
          <a:stretch>
            <a:fillRect/>
          </a:stretch>
        </p:blipFill>
        <p:spPr>
          <a:xfrm>
            <a:off x="9329228" y="16511"/>
            <a:ext cx="2837034" cy="6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98868"/>
      </p:ext>
    </p:extLst>
  </p:cSld>
  <p:clrMapOvr>
    <a:masterClrMapping/>
  </p:clrMapOvr>
</p:sld>
</file>

<file path=ppt/theme/theme1.xml><?xml version="1.0" encoding="utf-8"?>
<a:theme xmlns:a="http://schemas.openxmlformats.org/drawingml/2006/main" name="AbbVie_Scientific_Unbranded Template_v1.0">
  <a:themeElements>
    <a:clrScheme name="AbbVie">
      <a:dk1>
        <a:srgbClr val="070605"/>
      </a:dk1>
      <a:lt1>
        <a:srgbClr val="FFFFFF"/>
      </a:lt1>
      <a:dk2>
        <a:srgbClr val="6BBBAE"/>
      </a:dk2>
      <a:lt2>
        <a:srgbClr val="FFFFFF"/>
      </a:lt2>
      <a:accent1>
        <a:srgbClr val="84BD00"/>
      </a:accent1>
      <a:accent2>
        <a:srgbClr val="DC8633"/>
      </a:accent2>
      <a:accent3>
        <a:srgbClr val="7DA1C4"/>
      </a:accent3>
      <a:accent4>
        <a:srgbClr val="702082"/>
      </a:accent4>
      <a:accent5>
        <a:srgbClr val="6BBBAE"/>
      </a:accent5>
      <a:accent6>
        <a:srgbClr val="0082BA"/>
      </a:accent6>
      <a:hlink>
        <a:srgbClr val="070605"/>
      </a:hlink>
      <a:folHlink>
        <a:srgbClr val="070605"/>
      </a:folHlink>
    </a:clrScheme>
    <a:fontScheme name="AbbVie Design 2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bbVie Design 2 1">
        <a:dk1>
          <a:srgbClr val="070605"/>
        </a:dk1>
        <a:lt1>
          <a:srgbClr val="FFFFFF"/>
        </a:lt1>
        <a:dk2>
          <a:srgbClr val="DC8633"/>
        </a:dk2>
        <a:lt2>
          <a:srgbClr val="702082"/>
        </a:lt2>
        <a:accent1>
          <a:srgbClr val="7DA1C4"/>
        </a:accent1>
        <a:accent2>
          <a:srgbClr val="6BBBAE"/>
        </a:accent2>
        <a:accent3>
          <a:srgbClr val="FFFFFF"/>
        </a:accent3>
        <a:accent4>
          <a:srgbClr val="050403"/>
        </a:accent4>
        <a:accent5>
          <a:srgbClr val="BFCDDE"/>
        </a:accent5>
        <a:accent6>
          <a:srgbClr val="60A99D"/>
        </a:accent6>
        <a:hlink>
          <a:srgbClr val="84BD00"/>
        </a:hlink>
        <a:folHlink>
          <a:srgbClr val="0082B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666AAF-AD09-4F0B-8C4B-BD896E6FB33E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77deedc8-c03a-4f30-a624-cae9114fc2f3"/>
    <ds:schemaRef ds:uri="http://purl.org/dc/elements/1.1/"/>
    <ds:schemaRef ds:uri="http://www.w3.org/XML/1998/namespace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33C5791-47C1-4633-92E3-3A52FBFE5BB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9DD43A-1612-442B-988E-8392E5616CB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25391</TotalTime>
  <Words>3355</Words>
  <Application>Microsoft Office PowerPoint</Application>
  <PresentationFormat>Widescreen</PresentationFormat>
  <Paragraphs>773</Paragraphs>
  <Slides>24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24</vt:i4>
      </vt:variant>
    </vt:vector>
  </HeadingPairs>
  <TitlesOfParts>
    <vt:vector size="34" baseType="lpstr">
      <vt:lpstr>Aptos</vt:lpstr>
      <vt:lpstr>Arial</vt:lpstr>
      <vt:lpstr>BlinkMacSystemFont</vt:lpstr>
      <vt:lpstr>Calibri</vt:lpstr>
      <vt:lpstr>Calibri Light</vt:lpstr>
      <vt:lpstr>Helvetica</vt:lpstr>
      <vt:lpstr>Symbol</vt:lpstr>
      <vt:lpstr>Times</vt:lpstr>
      <vt:lpstr>AbbVie_Scientific_Unbranded Template_v1.0</vt:lpstr>
      <vt:lpstr>1_Office Theme</vt:lpstr>
      <vt:lpstr>Early recognition of peripheral spondyloarthritis in inflammatory bowel disease: a prospective observational study integrating  DETAIL Questionnaire screening, ultrasound-based diagnosis, and gut microbiota profiling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Academy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Klennert</dc:creator>
  <cp:lastModifiedBy>visio</cp:lastModifiedBy>
  <cp:revision>4641</cp:revision>
  <cp:lastPrinted>2015-12-18T09:36:22Z</cp:lastPrinted>
  <dcterms:created xsi:type="dcterms:W3CDTF">2004-11-18T11:18:35Z</dcterms:created>
  <dcterms:modified xsi:type="dcterms:W3CDTF">2026-04-18T07:52:58Z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</Properties>
</file>